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65"/>
  </p:notesMasterIdLst>
  <p:sldIdLst>
    <p:sldId id="256" r:id="rId3"/>
    <p:sldId id="319" r:id="rId4"/>
    <p:sldId id="447" r:id="rId5"/>
    <p:sldId id="357" r:id="rId6"/>
    <p:sldId id="261" r:id="rId7"/>
    <p:sldId id="358" r:id="rId8"/>
    <p:sldId id="372" r:id="rId9"/>
    <p:sldId id="370" r:id="rId10"/>
    <p:sldId id="320" r:id="rId11"/>
    <p:sldId id="405" r:id="rId12"/>
    <p:sldId id="378" r:id="rId13"/>
    <p:sldId id="379" r:id="rId14"/>
    <p:sldId id="375" r:id="rId15"/>
    <p:sldId id="377" r:id="rId16"/>
    <p:sldId id="376" r:id="rId17"/>
    <p:sldId id="380" r:id="rId18"/>
    <p:sldId id="383" r:id="rId19"/>
    <p:sldId id="382" r:id="rId20"/>
    <p:sldId id="390" r:id="rId21"/>
    <p:sldId id="391" r:id="rId22"/>
    <p:sldId id="398" r:id="rId23"/>
    <p:sldId id="385" r:id="rId24"/>
    <p:sldId id="387" r:id="rId25"/>
    <p:sldId id="399" r:id="rId26"/>
    <p:sldId id="392" r:id="rId27"/>
    <p:sldId id="386" r:id="rId28"/>
    <p:sldId id="384" r:id="rId29"/>
    <p:sldId id="388" r:id="rId30"/>
    <p:sldId id="393" r:id="rId31"/>
    <p:sldId id="394" r:id="rId32"/>
    <p:sldId id="395" r:id="rId33"/>
    <p:sldId id="400" r:id="rId34"/>
    <p:sldId id="457" r:id="rId35"/>
    <p:sldId id="403" r:id="rId36"/>
    <p:sldId id="396" r:id="rId37"/>
    <p:sldId id="397" r:id="rId38"/>
    <p:sldId id="401" r:id="rId39"/>
    <p:sldId id="407" r:id="rId40"/>
    <p:sldId id="409" r:id="rId41"/>
    <p:sldId id="408" r:id="rId42"/>
    <p:sldId id="410" r:id="rId43"/>
    <p:sldId id="412" r:id="rId44"/>
    <p:sldId id="411" r:id="rId45"/>
    <p:sldId id="456" r:id="rId46"/>
    <p:sldId id="417" r:id="rId47"/>
    <p:sldId id="419" r:id="rId48"/>
    <p:sldId id="422" r:id="rId49"/>
    <p:sldId id="426" r:id="rId50"/>
    <p:sldId id="428" r:id="rId51"/>
    <p:sldId id="429" r:id="rId52"/>
    <p:sldId id="430" r:id="rId53"/>
    <p:sldId id="431" r:id="rId54"/>
    <p:sldId id="434" r:id="rId55"/>
    <p:sldId id="432" r:id="rId56"/>
    <p:sldId id="433" r:id="rId57"/>
    <p:sldId id="423" r:id="rId58"/>
    <p:sldId id="424" r:id="rId59"/>
    <p:sldId id="440" r:id="rId60"/>
    <p:sldId id="435" r:id="rId61"/>
    <p:sldId id="438" r:id="rId62"/>
    <p:sldId id="439" r:id="rId63"/>
    <p:sldId id="321"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000"/>
    <a:srgbClr val="820000"/>
    <a:srgbClr val="FF99FF"/>
    <a:srgbClr val="BF41A7"/>
    <a:srgbClr val="00A4DE"/>
    <a:srgbClr val="006666"/>
    <a:srgbClr val="006699"/>
    <a:srgbClr val="A568D2"/>
    <a:srgbClr val="DC5530"/>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96303" autoAdjust="0"/>
  </p:normalViewPr>
  <p:slideViewPr>
    <p:cSldViewPr snapToGrid="0">
      <p:cViewPr varScale="1">
        <p:scale>
          <a:sx n="74" d="100"/>
          <a:sy n="74" d="100"/>
        </p:scale>
        <p:origin x="1158" y="72"/>
      </p:cViewPr>
      <p:guideLst>
        <p:guide orient="horz" pos="2160"/>
        <p:guide pos="2880"/>
      </p:guideLst>
    </p:cSldViewPr>
  </p:slideViewPr>
  <p:outlineViewPr>
    <p:cViewPr>
      <p:scale>
        <a:sx n="33" d="100"/>
        <a:sy n="33" d="100"/>
      </p:scale>
      <p:origin x="210" y="1824"/>
    </p:cViewPr>
  </p:outlineViewPr>
  <p:notesTextViewPr>
    <p:cViewPr>
      <p:scale>
        <a:sx n="100" d="100"/>
        <a:sy n="100" d="100"/>
      </p:scale>
      <p:origin x="0" y="0"/>
    </p:cViewPr>
  </p:notesTextViewPr>
  <p:sorterViewPr>
    <p:cViewPr>
      <p:scale>
        <a:sx n="66" d="100"/>
        <a:sy n="66" d="100"/>
      </p:scale>
      <p:origin x="0" y="12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9E05F6E-7043-4C75-B0B5-7AEFBC7750BD}" type="slidenum">
              <a:rPr lang="en-US"/>
              <a:pPr>
                <a:defRPr/>
              </a:pPr>
              <a:t>‹#›</a:t>
            </a:fld>
            <a:endParaRPr lang="en-US" dirty="0"/>
          </a:p>
        </p:txBody>
      </p:sp>
    </p:spTree>
    <p:extLst>
      <p:ext uri="{BB962C8B-B14F-4D97-AF65-F5344CB8AC3E}">
        <p14:creationId xmlns:p14="http://schemas.microsoft.com/office/powerpoint/2010/main" val="4106798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57347"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CE6F2FE-E5FF-49BC-BC29-6F15697DE036}" type="slidenum">
              <a:rPr lang="en-US"/>
              <a:pPr>
                <a:defRPr/>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BCAAC-B9A5-4253-9C63-D6B0073F9BF7}" type="slidenum">
              <a:rPr lang="en-US"/>
              <a:pPr>
                <a:defRPr/>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B670E6-4A96-4312-B034-D07185D44D17}" type="slidenum">
              <a:rPr lang="en-US"/>
              <a:pPr>
                <a:defRPr/>
              </a:pPr>
              <a:t>‹#›</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p>
        </p:txBody>
      </p:sp>
      <p:sp>
        <p:nvSpPr>
          <p:cNvPr id="64515"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64516"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BF0EDB7-8927-4971-99D3-4F5A1D0E94F2}" type="slidenum">
              <a:rPr lang="en-US"/>
              <a:pPr>
                <a:defRPr/>
              </a:pPr>
              <a:t>‹#›</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D9CF2A9-59B3-4C64-B805-F6E9D2539E68}" type="slidenum">
              <a:rPr lang="en-US"/>
              <a:pPr>
                <a:defRPr/>
              </a:pPr>
              <a:t>‹#›</a:t>
            </a:fld>
            <a:endParaRPr lang="en-US"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862D8B9-F17C-409F-88AD-B9805C1B2C48}" type="slidenum">
              <a:rPr lang="en-US"/>
              <a:pPr>
                <a:defRPr/>
              </a:pPr>
              <a:t>‹#›</a:t>
            </a:fld>
            <a:endParaRPr lang="en-US" dirty="0"/>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9070B67-D6D7-4B49-8621-AC3115F85CEA}" type="slidenum">
              <a:rPr lang="en-US"/>
              <a:pPr>
                <a:defRPr/>
              </a:pPr>
              <a:t>‹#›</a:t>
            </a:fld>
            <a:endParaRPr lang="en-US" dirty="0"/>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669DC216-9E67-4C2F-AE7E-32D6B035AB83}" type="slidenum">
              <a:rPr lang="en-US"/>
              <a:pPr>
                <a:defRPr/>
              </a:pPr>
              <a:t>‹#›</a:t>
            </a:fld>
            <a:endParaRPr lang="en-US" dirty="0"/>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E994AF-23A6-4F3A-8012-6045740D948E}" type="slidenum">
              <a:rPr lang="en-US"/>
              <a:pPr>
                <a:defRPr/>
              </a:pPr>
              <a:t>‹#›</a:t>
            </a:fld>
            <a:endParaRPr lang="en-US" dirty="0"/>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EBDB8E1-711B-47AE-BD52-F2089C28D7C5}" type="slidenum">
              <a:rPr lang="en-US"/>
              <a:pPr>
                <a:defRPr/>
              </a:pPr>
              <a:t>‹#›</a:t>
            </a:fld>
            <a:endParaRPr lang="en-US" dirty="0"/>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353D965-3571-4252-9388-8D44AE7E50B6}" type="slidenum">
              <a:rPr lang="en-US"/>
              <a:pPr>
                <a:defRPr/>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7623AD-289D-46E3-A62A-A5FD8DE50A07}" type="slidenum">
              <a:rPr lang="en-US"/>
              <a:pPr>
                <a:defRPr/>
              </a:pPr>
              <a:t>‹#›</a:t>
            </a:fld>
            <a:endParaRPr lang="en-US" dirty="0"/>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CE7AFF7-27C3-4BDF-B8CE-E49E67F4298A}" type="slidenum">
              <a:rPr lang="en-US"/>
              <a:pPr>
                <a:defRPr/>
              </a:pPr>
              <a:t>‹#›</a:t>
            </a:fld>
            <a:endParaRPr lang="en-US" dirty="0"/>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0D9CB8D-A6A1-4A5F-B828-A8E23F154DDF}" type="slidenum">
              <a:rPr lang="en-US"/>
              <a:pPr>
                <a:defRPr/>
              </a:pPr>
              <a:t>‹#›</a:t>
            </a:fld>
            <a:endParaRPr lang="en-US" dirty="0"/>
          </a:p>
        </p:txBody>
      </p:sp>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D14F98-8300-4D94-BAEB-1F8B3631DF40}" type="slidenum">
              <a:rPr lang="en-US"/>
              <a:pPr>
                <a:defRPr/>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CA636-3CBF-44A8-BA4F-605FDC84C08A}" type="slidenum">
              <a:rPr lang="en-US"/>
              <a:pPr>
                <a:defRPr/>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A4F32F-F7BD-450D-95F4-DC660297A5F9}" type="slidenum">
              <a:rPr lang="en-US"/>
              <a:pPr>
                <a:defRPr/>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E9ABA5-0FA0-4137-9C86-7E51F896E532}" type="slidenum">
              <a:rPr lang="en-US"/>
              <a:pPr>
                <a:defRPr/>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796169-BB2E-4CE6-A5E3-3C3D46E8E1D6}" type="slidenum">
              <a:rPr lang="en-US"/>
              <a:pPr>
                <a:defRPr/>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63CAA2-441E-4D90-851A-4BDD2C4D49DC}" type="slidenum">
              <a:rPr lang="en-US"/>
              <a:pPr>
                <a:defRPr/>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59E373-9CC1-416D-968B-EE343431D256}" type="slidenum">
              <a:rPr lang="en-US"/>
              <a:pPr>
                <a:defRPr/>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E811C6-D86D-4ED2-8219-9676779EF378}" type="slidenum">
              <a:rPr lang="en-US"/>
              <a:pPr>
                <a:defRPr/>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4CDA1B-9A30-4958-B543-C2D32DD24EC0}"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1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dir="u"/>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Trebuchet MS" pitchFamily="34" charset="0"/>
          <a:cs typeface="Arial" charset="0"/>
        </a:defRPr>
      </a:lvl2pPr>
      <a:lvl3pPr algn="l" rtl="0" eaLnBrk="0" fontAlgn="base" hangingPunct="0">
        <a:spcBef>
          <a:spcPct val="0"/>
        </a:spcBef>
        <a:spcAft>
          <a:spcPct val="0"/>
        </a:spcAft>
        <a:buClr>
          <a:schemeClr val="tx1"/>
        </a:buClr>
        <a:defRPr sz="3200">
          <a:solidFill>
            <a:schemeClr val="tx1"/>
          </a:solidFill>
          <a:latin typeface="Trebuchet MS" pitchFamily="34" charset="0"/>
          <a:cs typeface="Arial" charset="0"/>
        </a:defRPr>
      </a:lvl3pPr>
      <a:lvl4pPr algn="l" rtl="0" eaLnBrk="0" fontAlgn="base" hangingPunct="0">
        <a:spcBef>
          <a:spcPct val="0"/>
        </a:spcBef>
        <a:spcAft>
          <a:spcPct val="0"/>
        </a:spcAft>
        <a:buClr>
          <a:schemeClr val="tx1"/>
        </a:buClr>
        <a:defRPr sz="3200">
          <a:solidFill>
            <a:schemeClr val="tx1"/>
          </a:solidFill>
          <a:latin typeface="Trebuchet MS" pitchFamily="34" charset="0"/>
          <a:cs typeface="Arial" charset="0"/>
        </a:defRPr>
      </a:lvl4pPr>
      <a:lvl5pPr algn="l" rtl="0" eaLnBrk="0" fontAlgn="base" hangingPunct="0">
        <a:spcBef>
          <a:spcPct val="0"/>
        </a:spcBef>
        <a:spcAft>
          <a:spcPct val="0"/>
        </a:spcAft>
        <a:buClr>
          <a:schemeClr val="tx1"/>
        </a:buClr>
        <a:defRPr sz="3200">
          <a:solidFill>
            <a:schemeClr val="tx1"/>
          </a:solidFill>
          <a:latin typeface="Trebuchet MS" pitchFamily="34"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dirty="0"/>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349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349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018BC8-E944-4B87-A1AF-0F9CC9D28B35}"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15"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spd="slow">
    <p:push dir="u"/>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Toradol" TargetMode="External"/><Relationship Id="rId2" Type="http://schemas.openxmlformats.org/officeDocument/2006/relationships/hyperlink" Target="https://en.wikipedia.org/wiki/Ketorolac"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735885" y="1004552"/>
            <a:ext cx="7632700" cy="1880316"/>
          </a:xfrm>
        </p:spPr>
        <p:txBody>
          <a:bodyPr/>
          <a:lstStyle/>
          <a:p>
            <a:pPr algn="ctr" eaLnBrk="1" hangingPunct="1">
              <a:lnSpc>
                <a:spcPct val="150000"/>
              </a:lnSpc>
              <a:defRPr/>
            </a:pPr>
            <a:r>
              <a:rPr lang="en-US" sz="4800" b="1" dirty="0" smtClean="0">
                <a:solidFill>
                  <a:schemeClr val="bg1">
                    <a:lumMod val="20000"/>
                    <a:lumOff val="80000"/>
                  </a:schemeClr>
                </a:solidFill>
                <a:effectLst>
                  <a:outerShdw blurRad="38100" dist="38100" dir="2700000" algn="tl">
                    <a:srgbClr val="000000">
                      <a:alpha val="43137"/>
                    </a:srgbClr>
                  </a:outerShdw>
                </a:effectLst>
              </a:rPr>
              <a:t>Acetaminophen &amp; NSAID</a:t>
            </a:r>
            <a:endParaRPr lang="en-US" sz="4800" b="1" i="1" dirty="0">
              <a:solidFill>
                <a:schemeClr val="bg1">
                  <a:lumMod val="20000"/>
                  <a:lumOff val="80000"/>
                </a:schemeClr>
              </a:solidFill>
              <a:effectLst>
                <a:outerShdw blurRad="38100" dist="38100" dir="2700000" algn="tl">
                  <a:srgbClr val="000000">
                    <a:alpha val="43137"/>
                  </a:srgbClr>
                </a:outerShdw>
              </a:effectLst>
            </a:endParaRPr>
          </a:p>
        </p:txBody>
      </p:sp>
      <p:sp>
        <p:nvSpPr>
          <p:cNvPr id="5123" name="Rectangle 3"/>
          <p:cNvSpPr>
            <a:spLocks noGrp="1" noChangeArrowheads="1"/>
          </p:cNvSpPr>
          <p:nvPr>
            <p:ph type="subTitle" idx="1"/>
          </p:nvPr>
        </p:nvSpPr>
        <p:spPr>
          <a:xfrm>
            <a:off x="2021983" y="3564228"/>
            <a:ext cx="4786089" cy="1470025"/>
          </a:xfrm>
        </p:spPr>
        <p:txBody>
          <a:bodyPr/>
          <a:lstStyle/>
          <a:p>
            <a:pPr algn="ctr" eaLnBrk="1" hangingPunct="1"/>
            <a:r>
              <a:rPr lang="en-US" sz="2000" b="1" dirty="0">
                <a:solidFill>
                  <a:srgbClr val="DC5530"/>
                </a:solidFill>
                <a:latin typeface="Times New Roman" panose="02020603050405020304" pitchFamily="18" charset="0"/>
                <a:cs typeface="Times New Roman" panose="02020603050405020304" pitchFamily="18" charset="0"/>
              </a:rPr>
              <a:t>Maryam </a:t>
            </a:r>
            <a:r>
              <a:rPr lang="en-US" sz="2000" b="1" dirty="0" err="1">
                <a:solidFill>
                  <a:srgbClr val="DC5530"/>
                </a:solidFill>
                <a:latin typeface="Times New Roman" panose="02020603050405020304" pitchFamily="18" charset="0"/>
                <a:cs typeface="Times New Roman" panose="02020603050405020304" pitchFamily="18" charset="0"/>
              </a:rPr>
              <a:t>Farasatinasab</a:t>
            </a:r>
            <a:r>
              <a:rPr lang="en-US" sz="2000" b="1" dirty="0">
                <a:solidFill>
                  <a:srgbClr val="DC5530"/>
                </a:solidFill>
                <a:latin typeface="Times New Roman" panose="02020603050405020304" pitchFamily="18" charset="0"/>
                <a:cs typeface="Times New Roman" panose="02020603050405020304" pitchFamily="18" charset="0"/>
              </a:rPr>
              <a:t>, Pharm D </a:t>
            </a:r>
          </a:p>
          <a:p>
            <a:pPr algn="ctr" eaLnBrk="1" hangingPunct="1"/>
            <a:r>
              <a:rPr lang="en-US" sz="2000" b="1" dirty="0">
                <a:solidFill>
                  <a:srgbClr val="DC5530"/>
                </a:solidFill>
                <a:latin typeface="Times New Roman" panose="02020603050405020304" pitchFamily="18" charset="0"/>
                <a:cs typeface="Times New Roman" panose="02020603050405020304" pitchFamily="18" charset="0"/>
              </a:rPr>
              <a:t>Assistant Professor of </a:t>
            </a:r>
            <a:r>
              <a:rPr lang="en-US" sz="2000" b="1" dirty="0" smtClean="0">
                <a:solidFill>
                  <a:srgbClr val="DC5530"/>
                </a:solidFill>
                <a:latin typeface="Times New Roman" panose="02020603050405020304" pitchFamily="18" charset="0"/>
                <a:cs typeface="Times New Roman" panose="02020603050405020304" pitchFamily="18" charset="0"/>
              </a:rPr>
              <a:t>Clinical Pharmacy</a:t>
            </a:r>
          </a:p>
          <a:p>
            <a:pPr algn="ctr" eaLnBrk="1" hangingPunct="1"/>
            <a:r>
              <a:rPr lang="en-US" sz="2000" b="1" dirty="0" smtClean="0">
                <a:solidFill>
                  <a:srgbClr val="DC5530"/>
                </a:solidFill>
                <a:latin typeface="Times New Roman" panose="02020603050405020304" pitchFamily="18" charset="0"/>
                <a:cs typeface="Times New Roman" panose="02020603050405020304" pitchFamily="18" charset="0"/>
              </a:rPr>
              <a:t> </a:t>
            </a:r>
            <a:r>
              <a:rPr lang="en-US" sz="2000" b="1" dirty="0">
                <a:solidFill>
                  <a:srgbClr val="DC5530"/>
                </a:solidFill>
                <a:latin typeface="Times New Roman" panose="02020603050405020304" pitchFamily="18" charset="0"/>
                <a:cs typeface="Times New Roman" panose="02020603050405020304" pitchFamily="18" charset="0"/>
              </a:rPr>
              <a:t>IUMS, Tehran, Iran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989138"/>
            <a:ext cx="8102600" cy="1143000"/>
          </a:xfrm>
        </p:spPr>
        <p:txBody>
          <a:bodyPr/>
          <a:lstStyle/>
          <a:p>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Acetaminophen &amp; NSAIDs</a:t>
            </a:r>
            <a:endParaRPr lang="en-US" sz="4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640005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503238"/>
            <a:ext cx="7632700" cy="804862"/>
          </a:xfrm>
        </p:spPr>
        <p:txBody>
          <a:bodyPr/>
          <a:lstStyle/>
          <a:p>
            <a:pPr algn="ct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Current COX Concept</a:t>
            </a:r>
            <a:endParaRPr lang="en-US"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6" name="Picture 4" descr="C:\Users\Maryam\Desktop\Iran University of Medical Sciences\Pian\Figure\nsaid-8-638.jpg"/>
          <p:cNvPicPr>
            <a:picLocks noChangeAspect="1" noChangeArrowheads="1"/>
          </p:cNvPicPr>
          <p:nvPr/>
        </p:nvPicPr>
        <p:blipFill rotWithShape="1">
          <a:blip r:embed="rId2">
            <a:extLst>
              <a:ext uri="{28A0092B-C50C-407E-A947-70E740481C1C}">
                <a14:useLocalDpi xmlns:a14="http://schemas.microsoft.com/office/drawing/2010/main" val="0"/>
              </a:ext>
            </a:extLst>
          </a:blip>
          <a:srcRect b="8803"/>
          <a:stretch/>
        </p:blipFill>
        <p:spPr bwMode="auto">
          <a:xfrm>
            <a:off x="1533525" y="1566863"/>
            <a:ext cx="6076950" cy="416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682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274638"/>
            <a:ext cx="7708900" cy="804862"/>
          </a:xfrm>
        </p:spPr>
        <p:txBody>
          <a:bodyPr/>
          <a:lstStyle/>
          <a:p>
            <a:pPr algn="ctr"/>
            <a:r>
              <a:rPr lang="en-US" sz="2800" b="1" dirty="0">
                <a:solidFill>
                  <a:srgbClr val="FFFF00"/>
                </a:solidFill>
                <a:effectLst>
                  <a:outerShdw blurRad="38100" dist="38100" dir="2700000" algn="tl">
                    <a:srgbClr val="000000">
                      <a:alpha val="43137"/>
                    </a:srgbClr>
                  </a:outerShdw>
                </a:effectLst>
              </a:rPr>
              <a:t>The Current COX Concept</a:t>
            </a:r>
          </a:p>
        </p:txBody>
      </p:sp>
      <p:pic>
        <p:nvPicPr>
          <p:cNvPr id="9218" name="Picture 2" descr="C:\Users\Maryam\Desktop\Iran University of Medical Sciences\Pian\Fig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b="17492"/>
          <a:stretch/>
        </p:blipFill>
        <p:spPr bwMode="auto">
          <a:xfrm>
            <a:off x="1238250" y="1538289"/>
            <a:ext cx="6665913" cy="4125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5647372"/>
            <a:ext cx="8623300" cy="1061829"/>
          </a:xfrm>
          <a:prstGeom prst="rect">
            <a:avLst/>
          </a:prstGeom>
        </p:spPr>
        <p:txBody>
          <a:bodyPr wrap="square">
            <a:spAutoFit/>
          </a:bodyPr>
          <a:lstStyle/>
          <a:p>
            <a:pPr algn="just">
              <a:lnSpc>
                <a:spcPct val="150000"/>
              </a:lnSpc>
            </a:pPr>
            <a:r>
              <a:rPr lang="en-US" sz="1400" b="1" dirty="0">
                <a:solidFill>
                  <a:srgbClr val="460000"/>
                </a:solidFill>
              </a:rPr>
              <a:t>COX-1 is a component of normal cells mediating production </a:t>
            </a:r>
            <a:r>
              <a:rPr lang="en-US" sz="1400" b="1" dirty="0" smtClean="0">
                <a:solidFill>
                  <a:srgbClr val="460000"/>
                </a:solidFill>
              </a:rPr>
              <a:t>of prostaglandins </a:t>
            </a:r>
            <a:r>
              <a:rPr lang="en-US" sz="1400" b="1" dirty="0">
                <a:solidFill>
                  <a:srgbClr val="460000"/>
                </a:solidFill>
              </a:rPr>
              <a:t>involved </a:t>
            </a:r>
            <a:r>
              <a:rPr lang="en-US" sz="1400" b="1" dirty="0" smtClean="0">
                <a:solidFill>
                  <a:srgbClr val="460000"/>
                </a:solidFill>
              </a:rPr>
              <a:t>in normal </a:t>
            </a:r>
            <a:r>
              <a:rPr lang="en-US" sz="1400" b="1" dirty="0">
                <a:solidFill>
                  <a:srgbClr val="460000"/>
                </a:solidFill>
              </a:rPr>
              <a:t>physiological functions such as </a:t>
            </a:r>
            <a:r>
              <a:rPr lang="en-US" sz="1400" b="1" dirty="0" err="1">
                <a:solidFill>
                  <a:srgbClr val="460000"/>
                </a:solidFill>
              </a:rPr>
              <a:t>cytoprotection</a:t>
            </a:r>
            <a:r>
              <a:rPr lang="en-US" sz="1400" b="1" dirty="0">
                <a:solidFill>
                  <a:srgbClr val="460000"/>
                </a:solidFill>
              </a:rPr>
              <a:t> of gastric mucosa and regulation of renal </a:t>
            </a:r>
            <a:r>
              <a:rPr lang="en-US" sz="1400" b="1" dirty="0" smtClean="0">
                <a:solidFill>
                  <a:srgbClr val="460000"/>
                </a:solidFill>
              </a:rPr>
              <a:t>blood flow</a:t>
            </a:r>
            <a:r>
              <a:rPr lang="en-US" sz="1400" b="1" dirty="0">
                <a:solidFill>
                  <a:srgbClr val="460000"/>
                </a:solidFill>
              </a:rPr>
              <a:t>, </a:t>
            </a:r>
            <a:r>
              <a:rPr lang="en-US" sz="1400" b="1" dirty="0" smtClean="0">
                <a:solidFill>
                  <a:srgbClr val="460000"/>
                </a:solidFill>
              </a:rPr>
              <a:t>and COX-2 is the </a:t>
            </a:r>
            <a:r>
              <a:rPr lang="en-US" sz="1400" b="1" dirty="0">
                <a:solidFill>
                  <a:srgbClr val="460000"/>
                </a:solidFill>
              </a:rPr>
              <a:t>inducible form of the enzyme expressed in </a:t>
            </a:r>
            <a:r>
              <a:rPr lang="en-US" sz="1400" b="1" dirty="0" smtClean="0">
                <a:solidFill>
                  <a:srgbClr val="460000"/>
                </a:solidFill>
              </a:rPr>
              <a:t>inflammatory cells</a:t>
            </a:r>
            <a:endParaRPr lang="en-US" sz="1400" b="1" dirty="0">
              <a:solidFill>
                <a:srgbClr val="460000"/>
              </a:solidFill>
            </a:endParaRPr>
          </a:p>
        </p:txBody>
      </p:sp>
    </p:spTree>
    <p:extLst>
      <p:ext uri="{BB962C8B-B14F-4D97-AF65-F5344CB8AC3E}">
        <p14:creationId xmlns:p14="http://schemas.microsoft.com/office/powerpoint/2010/main" val="41467525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8131175" cy="804862"/>
          </a:xfrm>
        </p:spPr>
        <p:txBody>
          <a:bodyPr/>
          <a:lstStyle/>
          <a:p>
            <a:r>
              <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rPr>
              <a:t>Acetaminophen</a:t>
            </a:r>
          </a:p>
        </p:txBody>
      </p:sp>
      <p:sp>
        <p:nvSpPr>
          <p:cNvPr id="3" name="Content Placeholder 2"/>
          <p:cNvSpPr>
            <a:spLocks noGrp="1"/>
          </p:cNvSpPr>
          <p:nvPr>
            <p:ph idx="1"/>
          </p:nvPr>
        </p:nvSpPr>
        <p:spPr>
          <a:xfrm>
            <a:off x="495300" y="1422400"/>
            <a:ext cx="8255001" cy="5130800"/>
          </a:xfrm>
        </p:spPr>
        <p:txBody>
          <a:bodyPr/>
          <a:lstStyle/>
          <a:p>
            <a:pPr lvl="1" algn="just">
              <a:lnSpc>
                <a:spcPct val="150000"/>
              </a:lnSpc>
            </a:pPr>
            <a:r>
              <a:rPr lang="en-US" sz="1800" b="1" dirty="0" smtClean="0">
                <a:latin typeface="Arial" pitchFamily="34" charset="0"/>
                <a:cs typeface="Arial" pitchFamily="34" charset="0"/>
              </a:rPr>
              <a:t>Acetaminophen </a:t>
            </a:r>
            <a:r>
              <a:rPr lang="en-US" sz="1800" b="1" dirty="0">
                <a:latin typeface="Arial" pitchFamily="34" charset="0"/>
                <a:cs typeface="Arial" pitchFamily="34" charset="0"/>
              </a:rPr>
              <a:t>is an effective oral analgesic and </a:t>
            </a:r>
            <a:r>
              <a:rPr lang="en-US" sz="1800" b="1" dirty="0" smtClean="0">
                <a:latin typeface="Arial" pitchFamily="34" charset="0"/>
                <a:cs typeface="Arial" pitchFamily="34" charset="0"/>
              </a:rPr>
              <a:t>antipyretic. It </a:t>
            </a:r>
            <a:r>
              <a:rPr lang="en-US" sz="1800" b="1" dirty="0">
                <a:latin typeface="Arial" pitchFamily="34" charset="0"/>
                <a:cs typeface="Arial" pitchFamily="34" charset="0"/>
              </a:rPr>
              <a:t>is </a:t>
            </a:r>
            <a:r>
              <a:rPr lang="en-US" sz="1800" b="1" dirty="0" err="1">
                <a:latin typeface="Arial" pitchFamily="34" charset="0"/>
                <a:cs typeface="Arial" pitchFamily="34" charset="0"/>
              </a:rPr>
              <a:t>equianalgesic</a:t>
            </a:r>
            <a:r>
              <a:rPr lang="en-US" sz="1800" b="1" dirty="0">
                <a:latin typeface="Arial" pitchFamily="34" charset="0"/>
                <a:cs typeface="Arial" pitchFamily="34" charset="0"/>
              </a:rPr>
              <a:t> and equipotent with ASA in most types </a:t>
            </a:r>
            <a:r>
              <a:rPr lang="en-US" sz="1800" b="1" dirty="0" smtClean="0">
                <a:latin typeface="Arial" pitchFamily="34" charset="0"/>
                <a:cs typeface="Arial" pitchFamily="34" charset="0"/>
              </a:rPr>
              <a:t>of pain</a:t>
            </a:r>
            <a:r>
              <a:rPr lang="en-US" sz="1800" b="1" dirty="0">
                <a:latin typeface="Arial" pitchFamily="34" charset="0"/>
                <a:cs typeface="Arial" pitchFamily="34" charset="0"/>
              </a:rPr>
              <a:t>, </a:t>
            </a:r>
            <a:r>
              <a:rPr lang="en-US" sz="1800" b="1" dirty="0">
                <a:solidFill>
                  <a:srgbClr val="FFFF00"/>
                </a:solidFill>
                <a:latin typeface="Arial" pitchFamily="34" charset="0"/>
                <a:cs typeface="Arial" pitchFamily="34" charset="0"/>
              </a:rPr>
              <a:t>excluding inflammatory arthritic pain. </a:t>
            </a:r>
            <a:endParaRPr lang="en-US" sz="1800" b="1" dirty="0" smtClean="0">
              <a:solidFill>
                <a:srgbClr val="FFFF00"/>
              </a:solidFill>
              <a:latin typeface="Arial" pitchFamily="34" charset="0"/>
              <a:cs typeface="Arial" pitchFamily="34" charset="0"/>
            </a:endParaRPr>
          </a:p>
          <a:p>
            <a:pPr lvl="1" algn="just">
              <a:lnSpc>
                <a:spcPct val="150000"/>
              </a:lnSpc>
            </a:pPr>
            <a:endParaRPr lang="en-US" sz="900" b="1" dirty="0" smtClean="0">
              <a:latin typeface="Arial" pitchFamily="34" charset="0"/>
              <a:cs typeface="Arial" pitchFamily="34" charset="0"/>
            </a:endParaRPr>
          </a:p>
          <a:p>
            <a:pPr lvl="1" algn="just">
              <a:lnSpc>
                <a:spcPct val="150000"/>
              </a:lnSpc>
            </a:pPr>
            <a:r>
              <a:rPr lang="en-US" sz="1800" b="1" dirty="0">
                <a:latin typeface="Arial" pitchFamily="34" charset="0"/>
                <a:cs typeface="Arial" pitchFamily="34" charset="0"/>
              </a:rPr>
              <a:t>Given its safety profile, acetaminophen can still be considered the first-line drug for patients with </a:t>
            </a:r>
            <a:r>
              <a:rPr lang="en-US" sz="1800" b="1" dirty="0" smtClean="0">
                <a:latin typeface="Arial" pitchFamily="34" charset="0"/>
                <a:cs typeface="Arial" pitchFamily="34" charset="0"/>
              </a:rPr>
              <a:t>pain.</a:t>
            </a:r>
          </a:p>
          <a:p>
            <a:pPr lvl="1" algn="just">
              <a:lnSpc>
                <a:spcPct val="150000"/>
              </a:lnSpc>
            </a:pPr>
            <a:endParaRPr lang="en-US" sz="800" b="1" dirty="0">
              <a:latin typeface="Arial" pitchFamily="34" charset="0"/>
              <a:cs typeface="Arial" pitchFamily="34" charset="0"/>
            </a:endParaRPr>
          </a:p>
          <a:p>
            <a:pPr lvl="1" algn="just">
              <a:lnSpc>
                <a:spcPct val="150000"/>
              </a:lnSpc>
            </a:pPr>
            <a:r>
              <a:rPr lang="en-US" sz="1800" b="1" dirty="0" smtClean="0">
                <a:latin typeface="Arial" pitchFamily="34" charset="0"/>
                <a:cs typeface="Arial" pitchFamily="34" charset="0"/>
              </a:rPr>
              <a:t>It </a:t>
            </a:r>
            <a:r>
              <a:rPr lang="en-US" sz="1800" b="1" dirty="0">
                <a:latin typeface="Arial" pitchFamily="34" charset="0"/>
                <a:cs typeface="Arial" pitchFamily="34" charset="0"/>
              </a:rPr>
              <a:t>is a weak inhibitor </a:t>
            </a:r>
            <a:r>
              <a:rPr lang="en-US" sz="1800" b="1" dirty="0" smtClean="0">
                <a:latin typeface="Arial" pitchFamily="34" charset="0"/>
                <a:cs typeface="Arial" pitchFamily="34" charset="0"/>
              </a:rPr>
              <a:t>of prostaglandin </a:t>
            </a:r>
            <a:r>
              <a:rPr lang="en-US" sz="1800" b="1" dirty="0">
                <a:latin typeface="Arial" pitchFamily="34" charset="0"/>
                <a:cs typeface="Arial" pitchFamily="34" charset="0"/>
              </a:rPr>
              <a:t>synthesis in peripheral tissues, but has been postulated to exert analgesic effects by selective inhibition </a:t>
            </a:r>
            <a:r>
              <a:rPr lang="en-US" sz="1800" b="1" dirty="0" smtClean="0">
                <a:latin typeface="Arial" pitchFamily="34" charset="0"/>
                <a:cs typeface="Arial" pitchFamily="34" charset="0"/>
              </a:rPr>
              <a:t>of prostaglandin </a:t>
            </a:r>
            <a:r>
              <a:rPr lang="en-US" sz="1800" b="1" dirty="0">
                <a:latin typeface="Arial" pitchFamily="34" charset="0"/>
                <a:cs typeface="Arial" pitchFamily="34" charset="0"/>
              </a:rPr>
              <a:t>formation in the </a:t>
            </a:r>
            <a:r>
              <a:rPr lang="en-US" sz="1800" b="1" dirty="0" smtClean="0">
                <a:latin typeface="Arial" pitchFamily="34" charset="0"/>
                <a:cs typeface="Arial" pitchFamily="34" charset="0"/>
              </a:rPr>
              <a:t>brain. </a:t>
            </a:r>
            <a:r>
              <a:rPr lang="en-US" sz="1800" b="1" dirty="0">
                <a:latin typeface="Arial" pitchFamily="34" charset="0"/>
                <a:cs typeface="Arial" pitchFamily="34" charset="0"/>
              </a:rPr>
              <a:t>Growing </a:t>
            </a:r>
            <a:r>
              <a:rPr lang="en-US" sz="1800" b="1" dirty="0" smtClean="0">
                <a:latin typeface="Arial" pitchFamily="34" charset="0"/>
                <a:cs typeface="Arial" pitchFamily="34" charset="0"/>
              </a:rPr>
              <a:t>evidence supports </a:t>
            </a:r>
            <a:r>
              <a:rPr lang="en-US" sz="1800" b="1" dirty="0">
                <a:latin typeface="Arial" pitchFamily="34" charset="0"/>
                <a:cs typeface="Arial" pitchFamily="34" charset="0"/>
              </a:rPr>
              <a:t>the involvement of a central serotonergic </a:t>
            </a:r>
            <a:r>
              <a:rPr lang="en-US" sz="1800" b="1" dirty="0" smtClean="0">
                <a:latin typeface="Arial" pitchFamily="34" charset="0"/>
                <a:cs typeface="Arial" pitchFamily="34" charset="0"/>
              </a:rPr>
              <a:t>mechanism in </a:t>
            </a:r>
            <a:r>
              <a:rPr lang="en-US" sz="1800" b="1" dirty="0">
                <a:latin typeface="Arial" pitchFamily="34" charset="0"/>
                <a:cs typeface="Arial" pitchFamily="34" charset="0"/>
              </a:rPr>
              <a:t>analgesic actions of acetaminophen</a:t>
            </a:r>
          </a:p>
          <a:p>
            <a:pPr lvl="1" algn="just">
              <a:lnSpc>
                <a:spcPct val="150000"/>
              </a:lnSpc>
            </a:pPr>
            <a:endParaRPr lang="en-US" sz="1800" b="1" dirty="0" smtClean="0">
              <a:latin typeface="Arial" pitchFamily="34" charset="0"/>
              <a:cs typeface="Arial" pitchFamily="34" charset="0"/>
            </a:endParaRPr>
          </a:p>
        </p:txBody>
      </p:sp>
    </p:spTree>
    <p:extLst>
      <p:ext uri="{BB962C8B-B14F-4D97-AF65-F5344CB8AC3E}">
        <p14:creationId xmlns:p14="http://schemas.microsoft.com/office/powerpoint/2010/main" val="77769493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8131175" cy="804862"/>
          </a:xfrm>
        </p:spPr>
        <p:txBody>
          <a:bodyPr/>
          <a:lstStyle/>
          <a:p>
            <a:r>
              <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rPr>
              <a:t>Acetaminophen</a:t>
            </a:r>
          </a:p>
        </p:txBody>
      </p:sp>
      <p:pic>
        <p:nvPicPr>
          <p:cNvPr id="7170" name="Picture 2" descr="C:\Users\Maryam\Desktop\Iran University of Medical Sciences\Pian\Figure\m_acetaminophenPathwa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00" y="1619250"/>
            <a:ext cx="6477000" cy="467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22845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74638"/>
            <a:ext cx="8131175" cy="804862"/>
          </a:xfrm>
        </p:spPr>
        <p:txBody>
          <a:bodyPr/>
          <a:lstStyle/>
          <a:p>
            <a:r>
              <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rPr>
              <a:t>Acetaminophen</a:t>
            </a:r>
            <a:endPar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876301" y="1574800"/>
            <a:ext cx="7810500" cy="4813300"/>
          </a:xfrm>
        </p:spPr>
        <p:txBody>
          <a:bodyPr/>
          <a:lstStyle/>
          <a:p>
            <a:pPr lvl="1" algn="just">
              <a:lnSpc>
                <a:spcPct val="150000"/>
              </a:lnSpc>
              <a:buFont typeface="Arial" pitchFamily="34" charset="0"/>
              <a:buChar char="•"/>
            </a:pPr>
            <a:r>
              <a:rPr lang="en-US" sz="1800" b="1" dirty="0" smtClean="0">
                <a:latin typeface="Arial" pitchFamily="34" charset="0"/>
                <a:cs typeface="Arial" pitchFamily="34" charset="0"/>
              </a:rPr>
              <a:t>2- </a:t>
            </a:r>
            <a:r>
              <a:rPr lang="en-US" sz="1800" b="1" dirty="0">
                <a:latin typeface="Arial" pitchFamily="34" charset="0"/>
                <a:cs typeface="Arial" pitchFamily="34" charset="0"/>
              </a:rPr>
              <a:t>to 3-week trial in doses typically less than 4 g/day or less than 3 g/day in patients older than 65 years, unless clinically contraindicated</a:t>
            </a:r>
            <a:r>
              <a:rPr lang="en-US" sz="1800" b="1" dirty="0" smtClean="0">
                <a:latin typeface="Arial" pitchFamily="34" charset="0"/>
                <a:cs typeface="Arial" pitchFamily="34" charset="0"/>
              </a:rPr>
              <a:t>.</a:t>
            </a:r>
          </a:p>
          <a:p>
            <a:pPr lvl="1" algn="just">
              <a:lnSpc>
                <a:spcPct val="150000"/>
              </a:lnSpc>
              <a:buFont typeface="Arial" pitchFamily="34" charset="0"/>
              <a:buChar char="•"/>
            </a:pPr>
            <a:endParaRPr lang="en-US" sz="1800" b="1" dirty="0">
              <a:latin typeface="Arial" pitchFamily="34" charset="0"/>
              <a:cs typeface="Arial" pitchFamily="34" charset="0"/>
            </a:endParaRPr>
          </a:p>
          <a:p>
            <a:pPr lvl="1" algn="just">
              <a:lnSpc>
                <a:spcPct val="150000"/>
              </a:lnSpc>
              <a:buFont typeface="Arial" pitchFamily="34" charset="0"/>
              <a:buChar char="•"/>
            </a:pPr>
            <a:r>
              <a:rPr lang="en-US" sz="1800" b="1" dirty="0" smtClean="0">
                <a:latin typeface="Arial" pitchFamily="34" charset="0"/>
                <a:cs typeface="Arial" pitchFamily="34" charset="0"/>
              </a:rPr>
              <a:t>In recommended </a:t>
            </a:r>
            <a:r>
              <a:rPr lang="en-US" sz="1800" b="1" dirty="0">
                <a:latin typeface="Arial" pitchFamily="34" charset="0"/>
                <a:cs typeface="Arial" pitchFamily="34" charset="0"/>
              </a:rPr>
              <a:t>doses, acetaminophen is well tolerated and </a:t>
            </a:r>
            <a:r>
              <a:rPr lang="en-US" sz="1800" b="1" dirty="0" smtClean="0">
                <a:latin typeface="Arial" pitchFamily="34" charset="0"/>
                <a:cs typeface="Arial" pitchFamily="34" charset="0"/>
              </a:rPr>
              <a:t>side effects </a:t>
            </a:r>
            <a:r>
              <a:rPr lang="en-US" sz="1800" b="1" dirty="0">
                <a:latin typeface="Arial" pitchFamily="34" charset="0"/>
                <a:cs typeface="Arial" pitchFamily="34" charset="0"/>
              </a:rPr>
              <a:t>are mild. The GI profile of this agent is usually </a:t>
            </a:r>
            <a:r>
              <a:rPr lang="en-US" sz="1800" b="1" dirty="0" smtClean="0">
                <a:latin typeface="Arial" pitchFamily="34" charset="0"/>
                <a:cs typeface="Arial" pitchFamily="34" charset="0"/>
              </a:rPr>
              <a:t>benign. On </a:t>
            </a:r>
            <a:r>
              <a:rPr lang="en-US" sz="1800" b="1" dirty="0">
                <a:latin typeface="Arial" pitchFamily="34" charset="0"/>
                <a:cs typeface="Arial" pitchFamily="34" charset="0"/>
              </a:rPr>
              <a:t>occasion, patients may experience abdominal pain or diarrhea that may improve with decrease or discontinuation </a:t>
            </a:r>
            <a:r>
              <a:rPr lang="en-US" sz="1800" b="1" dirty="0" smtClean="0">
                <a:latin typeface="Arial" pitchFamily="34" charset="0"/>
                <a:cs typeface="Arial" pitchFamily="34" charset="0"/>
              </a:rPr>
              <a:t>of acetaminophen</a:t>
            </a:r>
            <a:r>
              <a:rPr lang="en-US" sz="1800" b="1" dirty="0">
                <a:latin typeface="Arial" pitchFamily="34" charset="0"/>
                <a:cs typeface="Arial" pitchFamily="34" charset="0"/>
              </a:rPr>
              <a:t>. </a:t>
            </a:r>
            <a:r>
              <a:rPr lang="en-US" sz="1800" b="1" dirty="0">
                <a:solidFill>
                  <a:srgbClr val="FFFF00"/>
                </a:solidFill>
                <a:latin typeface="Arial" pitchFamily="34" charset="0"/>
                <a:cs typeface="Arial" pitchFamily="34" charset="0"/>
              </a:rPr>
              <a:t>There is no effect on platelet function</a:t>
            </a:r>
            <a:r>
              <a:rPr lang="en-US" sz="1800" b="1" dirty="0">
                <a:latin typeface="Arial" pitchFamily="34" charset="0"/>
                <a:cs typeface="Arial" pitchFamily="34" charset="0"/>
              </a:rPr>
              <a:t>. </a:t>
            </a:r>
            <a:r>
              <a:rPr lang="en-US" sz="1800" b="1" dirty="0" smtClean="0">
                <a:latin typeface="Arial" pitchFamily="34" charset="0"/>
                <a:cs typeface="Arial" pitchFamily="34" charset="0"/>
              </a:rPr>
              <a:t>The main </a:t>
            </a:r>
            <a:r>
              <a:rPr lang="en-US" sz="1800" b="1" dirty="0">
                <a:latin typeface="Arial" pitchFamily="34" charset="0"/>
                <a:cs typeface="Arial" pitchFamily="34" charset="0"/>
              </a:rPr>
              <a:t>concern is that of hepatotoxicity in patients who </a:t>
            </a:r>
            <a:r>
              <a:rPr lang="en-US" sz="1800" b="1" dirty="0" smtClean="0">
                <a:latin typeface="Arial" pitchFamily="34" charset="0"/>
                <a:cs typeface="Arial" pitchFamily="34" charset="0"/>
              </a:rPr>
              <a:t>are alcoholic </a:t>
            </a:r>
            <a:r>
              <a:rPr lang="en-US" sz="1800" b="1" dirty="0">
                <a:latin typeface="Arial" pitchFamily="34" charset="0"/>
                <a:cs typeface="Arial" pitchFamily="34" charset="0"/>
              </a:rPr>
              <a:t>or who have liver disease</a:t>
            </a:r>
            <a:r>
              <a:rPr lang="en-US" sz="1800" b="1" dirty="0" smtClean="0">
                <a:latin typeface="Arial" pitchFamily="34" charset="0"/>
                <a:cs typeface="Arial" pitchFamily="34" charset="0"/>
              </a:rPr>
              <a:t>.</a:t>
            </a:r>
          </a:p>
        </p:txBody>
      </p:sp>
    </p:spTree>
    <p:extLst>
      <p:ext uri="{BB962C8B-B14F-4D97-AF65-F5344CB8AC3E}">
        <p14:creationId xmlns:p14="http://schemas.microsoft.com/office/powerpoint/2010/main" val="355154320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63538"/>
            <a:ext cx="8131175" cy="804862"/>
          </a:xfrm>
        </p:spPr>
        <p:txBody>
          <a:bodyPr/>
          <a:lstStyle/>
          <a:p>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939801" y="1549400"/>
            <a:ext cx="7810500" cy="5080000"/>
          </a:xfrm>
        </p:spPr>
        <p:txBody>
          <a:bodyPr/>
          <a:lstStyle/>
          <a:p>
            <a:pPr algn="just">
              <a:lnSpc>
                <a:spcPct val="150000"/>
              </a:lnSpc>
            </a:pPr>
            <a:r>
              <a:rPr lang="en-US" sz="2000" b="1" dirty="0" smtClean="0">
                <a:latin typeface="Arial" pitchFamily="34" charset="0"/>
                <a:cs typeface="Arial" pitchFamily="34" charset="0"/>
              </a:rPr>
              <a:t>The </a:t>
            </a:r>
            <a:r>
              <a:rPr lang="en-US" sz="2000" b="1" dirty="0">
                <a:latin typeface="Arial" pitchFamily="34" charset="0"/>
                <a:cs typeface="Arial" pitchFamily="34" charset="0"/>
              </a:rPr>
              <a:t>mechanism of action of NSAIDs in production of analgesia is probably multifactorial, with both </a:t>
            </a:r>
            <a:r>
              <a:rPr lang="en-US" sz="2000" b="1" dirty="0" smtClean="0">
                <a:latin typeface="Arial" pitchFamily="34" charset="0"/>
                <a:cs typeface="Arial" pitchFamily="34" charset="0"/>
              </a:rPr>
              <a:t>peripheral and </a:t>
            </a:r>
            <a:r>
              <a:rPr lang="en-US" sz="2000" b="1" dirty="0">
                <a:latin typeface="Arial" pitchFamily="34" charset="0"/>
                <a:cs typeface="Arial" pitchFamily="34" charset="0"/>
              </a:rPr>
              <a:t>central effects, and prostaglandin inhibition is only </a:t>
            </a:r>
            <a:r>
              <a:rPr lang="en-US" sz="2000" b="1" dirty="0" smtClean="0">
                <a:latin typeface="Arial" pitchFamily="34" charset="0"/>
                <a:cs typeface="Arial" pitchFamily="34" charset="0"/>
              </a:rPr>
              <a:t>one component.</a:t>
            </a:r>
          </a:p>
          <a:p>
            <a:pPr lvl="1" algn="just">
              <a:lnSpc>
                <a:spcPct val="150000"/>
              </a:lnSpc>
            </a:pPr>
            <a:endParaRPr lang="en-US" sz="1200" b="1" dirty="0" smtClean="0">
              <a:latin typeface="Arial" pitchFamily="34" charset="0"/>
              <a:cs typeface="Arial" pitchFamily="34" charset="0"/>
            </a:endParaRPr>
          </a:p>
          <a:p>
            <a:pPr algn="just">
              <a:lnSpc>
                <a:spcPct val="150000"/>
              </a:lnSpc>
            </a:pPr>
            <a:r>
              <a:rPr lang="en-US" sz="2000" b="1" dirty="0">
                <a:latin typeface="Arial" pitchFamily="34" charset="0"/>
                <a:cs typeface="Arial" pitchFamily="34" charset="0"/>
              </a:rPr>
              <a:t> A number of </a:t>
            </a:r>
            <a:r>
              <a:rPr lang="en-US" sz="2000" b="1" dirty="0" smtClean="0">
                <a:latin typeface="Arial" pitchFamily="34" charset="0"/>
                <a:cs typeface="Arial" pitchFamily="34" charset="0"/>
              </a:rPr>
              <a:t>mechanisms have </a:t>
            </a:r>
            <a:r>
              <a:rPr lang="en-US" sz="2000" b="1" dirty="0">
                <a:latin typeface="Arial" pitchFamily="34" charset="0"/>
                <a:cs typeface="Arial" pitchFamily="34" charset="0"/>
              </a:rPr>
              <a:t>been implicated in central actions of NSAIDs, </a:t>
            </a:r>
            <a:r>
              <a:rPr lang="en-US" sz="2000" b="1" dirty="0" smtClean="0">
                <a:latin typeface="Arial" pitchFamily="34" charset="0"/>
                <a:cs typeface="Arial" pitchFamily="34" charset="0"/>
              </a:rPr>
              <a:t>including central </a:t>
            </a:r>
            <a:r>
              <a:rPr lang="en-US" sz="2000" b="1" dirty="0">
                <a:latin typeface="Arial" pitchFamily="34" charset="0"/>
                <a:cs typeface="Arial" pitchFamily="34" charset="0"/>
              </a:rPr>
              <a:t>prostaglandin synthesis and mechanisms involving opioid, serotonergic and NMDA or excitatory amino acids</a:t>
            </a:r>
            <a:endParaRPr lang="en-US" sz="2000" b="1" dirty="0" smtClean="0">
              <a:latin typeface="Arial" pitchFamily="34" charset="0"/>
              <a:cs typeface="Arial" pitchFamily="34" charset="0"/>
            </a:endParaRPr>
          </a:p>
        </p:txBody>
      </p:sp>
    </p:spTree>
    <p:extLst>
      <p:ext uri="{BB962C8B-B14F-4D97-AF65-F5344CB8AC3E}">
        <p14:creationId xmlns:p14="http://schemas.microsoft.com/office/powerpoint/2010/main" val="186049261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635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939801" y="1549400"/>
            <a:ext cx="7810500" cy="5080000"/>
          </a:xfrm>
        </p:spPr>
        <p:txBody>
          <a:bodyPr/>
          <a:lstStyle/>
          <a:p>
            <a:pPr algn="just">
              <a:lnSpc>
                <a:spcPct val="150000"/>
              </a:lnSpc>
            </a:pPr>
            <a:r>
              <a:rPr lang="en-US" sz="2800" b="1" i="1" dirty="0" smtClean="0">
                <a:solidFill>
                  <a:srgbClr val="820000"/>
                </a:solidFill>
                <a:latin typeface="Arial" pitchFamily="34" charset="0"/>
                <a:cs typeface="Arial" pitchFamily="34" charset="0"/>
              </a:rPr>
              <a:t>Major Concerns</a:t>
            </a:r>
          </a:p>
          <a:p>
            <a:pPr lvl="2" algn="just">
              <a:lnSpc>
                <a:spcPct val="150000"/>
              </a:lnSpc>
              <a:buFont typeface="Wingdings" pitchFamily="2" charset="2"/>
              <a:buChar char="ü"/>
            </a:pPr>
            <a:r>
              <a:rPr lang="en-US" sz="2800" b="1" dirty="0" smtClean="0">
                <a:latin typeface="Arial" pitchFamily="34" charset="0"/>
                <a:cs typeface="Arial" pitchFamily="34" charset="0"/>
              </a:rPr>
              <a:t>GI Safety</a:t>
            </a:r>
          </a:p>
          <a:p>
            <a:pPr lvl="2" algn="just">
              <a:lnSpc>
                <a:spcPct val="150000"/>
              </a:lnSpc>
              <a:buFont typeface="Wingdings" pitchFamily="2" charset="2"/>
              <a:buChar char="ü"/>
            </a:pPr>
            <a:r>
              <a:rPr lang="en-US" sz="2800" b="1" dirty="0" smtClean="0">
                <a:latin typeface="Arial" pitchFamily="34" charset="0"/>
                <a:cs typeface="Arial" pitchFamily="34" charset="0"/>
              </a:rPr>
              <a:t>Cardiovascular Safety</a:t>
            </a:r>
          </a:p>
          <a:p>
            <a:pPr lvl="2" algn="just">
              <a:lnSpc>
                <a:spcPct val="150000"/>
              </a:lnSpc>
              <a:buFont typeface="Wingdings" pitchFamily="2" charset="2"/>
              <a:buChar char="ü"/>
            </a:pPr>
            <a:r>
              <a:rPr lang="en-US" sz="2800" b="1" dirty="0" smtClean="0">
                <a:latin typeface="Arial" pitchFamily="34" charset="0"/>
                <a:cs typeface="Arial" pitchFamily="34" charset="0"/>
              </a:rPr>
              <a:t>Renal Safety</a:t>
            </a:r>
          </a:p>
        </p:txBody>
      </p:sp>
    </p:spTree>
    <p:extLst>
      <p:ext uri="{BB962C8B-B14F-4D97-AF65-F5344CB8AC3E}">
        <p14:creationId xmlns:p14="http://schemas.microsoft.com/office/powerpoint/2010/main" val="170996951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381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pic>
        <p:nvPicPr>
          <p:cNvPr id="10242" name="Picture 2" descr="C:\Users\Maryam\Desktop\Iran University of Medical Sciences\Pian\Figure\nsaid_ha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676400"/>
            <a:ext cx="6261100"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8184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358900"/>
            <a:ext cx="7162800" cy="1981200"/>
          </a:xfrm>
        </p:spPr>
        <p:txBody>
          <a:bodyPr/>
          <a:lstStyle/>
          <a:p>
            <a:pPr algn="ctr">
              <a:lnSpc>
                <a:spcPct val="150000"/>
              </a:lnSpc>
            </a:pPr>
            <a:r>
              <a:rPr lang="en-US" sz="60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GI Safety of NSAIDs</a:t>
            </a:r>
            <a:endParaRPr lang="en-US" sz="6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7114052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نقاشی علی اصغر تجویدی ali asghar tajvidi"/>
          <p:cNvPicPr>
            <a:picLocks noChangeAspect="1" noChangeArrowheads="1"/>
          </p:cNvPicPr>
          <p:nvPr/>
        </p:nvPicPr>
        <p:blipFill>
          <a:blip r:embed="rId2" cstate="print"/>
          <a:srcRect/>
          <a:stretch>
            <a:fillRect/>
          </a:stretch>
        </p:blipFill>
        <p:spPr bwMode="auto">
          <a:xfrm>
            <a:off x="3657600" y="25400"/>
            <a:ext cx="5422900" cy="6781800"/>
          </a:xfrm>
          <a:prstGeom prst="rect">
            <a:avLst/>
          </a:prstGeom>
          <a:noFill/>
          <a:ln w="9525">
            <a:noFill/>
            <a:miter lim="800000"/>
            <a:headEnd/>
            <a:tailEnd/>
          </a:ln>
        </p:spPr>
      </p:pic>
      <p:sp>
        <p:nvSpPr>
          <p:cNvPr id="4" name="TextBox 3"/>
          <p:cNvSpPr txBox="1"/>
          <p:nvPr/>
        </p:nvSpPr>
        <p:spPr>
          <a:xfrm>
            <a:off x="241300" y="1346200"/>
            <a:ext cx="3200400" cy="646113"/>
          </a:xfrm>
          <a:prstGeom prst="rect">
            <a:avLst/>
          </a:prstGeom>
          <a:solidFill>
            <a:schemeClr val="bg1">
              <a:lumMod val="40000"/>
              <a:lumOff val="60000"/>
            </a:schemeClr>
          </a:solidFill>
        </p:spPr>
        <p:txBody>
          <a:bodyPr>
            <a:spAutoFit/>
          </a:bodyPr>
          <a:lstStyle/>
          <a:p>
            <a:pPr>
              <a:defRPr/>
            </a:pPr>
            <a:r>
              <a:rPr lang="en-US" b="1" dirty="0">
                <a:solidFill>
                  <a:srgbClr val="820000"/>
                </a:solidFill>
              </a:rPr>
              <a:t>The Horses</a:t>
            </a:r>
          </a:p>
          <a:p>
            <a:pPr>
              <a:defRPr/>
            </a:pPr>
            <a:r>
              <a:rPr lang="en-US" b="1" dirty="0">
                <a:solidFill>
                  <a:srgbClr val="820000"/>
                </a:solidFill>
              </a:rPr>
              <a:t>Master Ali </a:t>
            </a:r>
            <a:r>
              <a:rPr lang="en-US" b="1" dirty="0" err="1">
                <a:solidFill>
                  <a:srgbClr val="820000"/>
                </a:solidFill>
              </a:rPr>
              <a:t>Asghar</a:t>
            </a:r>
            <a:r>
              <a:rPr lang="en-US" b="1" dirty="0">
                <a:solidFill>
                  <a:srgbClr val="820000"/>
                </a:solidFill>
              </a:rPr>
              <a:t> </a:t>
            </a:r>
            <a:r>
              <a:rPr lang="en-US" b="1" dirty="0" err="1">
                <a:solidFill>
                  <a:srgbClr val="820000"/>
                </a:solidFill>
              </a:rPr>
              <a:t>Tajvidi’s</a:t>
            </a:r>
            <a:r>
              <a:rPr lang="en-US" b="1" dirty="0">
                <a:solidFill>
                  <a:srgbClr val="820000"/>
                </a:solidFill>
              </a:rPr>
              <a:t> </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5300" y="1447800"/>
            <a:ext cx="8255001" cy="5080000"/>
          </a:xfrm>
        </p:spPr>
        <p:txBody>
          <a:bodyPr/>
          <a:lstStyle/>
          <a:p>
            <a:pPr algn="just">
              <a:lnSpc>
                <a:spcPct val="150000"/>
              </a:lnSpc>
            </a:pPr>
            <a:r>
              <a:rPr lang="en-US" b="1" dirty="0" smtClean="0">
                <a:latin typeface="Arial" pitchFamily="34" charset="0"/>
                <a:cs typeface="Arial" pitchFamily="34" charset="0"/>
              </a:rPr>
              <a:t>Mechanism:</a:t>
            </a:r>
          </a:p>
          <a:p>
            <a:pPr lvl="1" algn="just">
              <a:lnSpc>
                <a:spcPct val="150000"/>
              </a:lnSpc>
              <a:buFont typeface="Wingdings" pitchFamily="2" charset="2"/>
              <a:buChar char="ü"/>
            </a:pPr>
            <a:r>
              <a:rPr lang="en-US" sz="1800" b="1" dirty="0">
                <a:latin typeface="Arial" pitchFamily="34" charset="0"/>
                <a:cs typeface="Arial" pitchFamily="34" charset="0"/>
              </a:rPr>
              <a:t>NSAIDs injure the gut by causing topical injury </a:t>
            </a:r>
            <a:r>
              <a:rPr lang="en-US" sz="1800" b="1" dirty="0" smtClean="0">
                <a:latin typeface="Arial" pitchFamily="34" charset="0"/>
                <a:cs typeface="Arial" pitchFamily="34" charset="0"/>
              </a:rPr>
              <a:t>to the </a:t>
            </a:r>
            <a:r>
              <a:rPr lang="en-US" sz="1800" b="1" dirty="0">
                <a:latin typeface="Arial" pitchFamily="34" charset="0"/>
                <a:cs typeface="Arial" pitchFamily="34" charset="0"/>
              </a:rPr>
              <a:t>mucosa and by systemic effects associated with mucosal prostaglandin depletion derived from COX inhibition .</a:t>
            </a:r>
          </a:p>
          <a:p>
            <a:pPr lvl="1" algn="just">
              <a:lnSpc>
                <a:spcPct val="150000"/>
              </a:lnSpc>
              <a:buFont typeface="Wingdings" pitchFamily="2" charset="2"/>
              <a:buChar char="ü"/>
            </a:pPr>
            <a:r>
              <a:rPr lang="en-US" sz="1800" b="1" dirty="0">
                <a:latin typeface="Arial" pitchFamily="34" charset="0"/>
                <a:cs typeface="Arial" pitchFamily="34" charset="0"/>
              </a:rPr>
              <a:t>Platelet inhibition has also been considered to be a key mechanism of bleeding of lesions of the GI tract</a:t>
            </a:r>
            <a:r>
              <a:rPr lang="en-US" sz="1800" b="1" dirty="0" smtClean="0">
                <a:latin typeface="Arial" pitchFamily="34" charset="0"/>
                <a:cs typeface="Arial" pitchFamily="34" charset="0"/>
              </a:rPr>
              <a:t>.</a:t>
            </a:r>
          </a:p>
          <a:p>
            <a:pPr lvl="1" algn="just">
              <a:lnSpc>
                <a:spcPct val="150000"/>
              </a:lnSpc>
              <a:buFont typeface="Wingdings" pitchFamily="2" charset="2"/>
              <a:buChar char="ü"/>
            </a:pPr>
            <a:r>
              <a:rPr lang="en-US" sz="1800" b="1" dirty="0">
                <a:latin typeface="Arial" pitchFamily="34" charset="0"/>
                <a:cs typeface="Arial" pitchFamily="34" charset="0"/>
              </a:rPr>
              <a:t>The </a:t>
            </a:r>
            <a:r>
              <a:rPr lang="en-US" sz="1800" b="1" dirty="0" smtClean="0">
                <a:latin typeface="Arial" pitchFamily="34" charset="0"/>
                <a:cs typeface="Arial" pitchFamily="34" charset="0"/>
              </a:rPr>
              <a:t>systemic effects </a:t>
            </a:r>
            <a:r>
              <a:rPr lang="en-US" sz="1800" b="1" dirty="0">
                <a:latin typeface="Arial" pitchFamily="34" charset="0"/>
                <a:cs typeface="Arial" pitchFamily="34" charset="0"/>
              </a:rPr>
              <a:t>of NSAIDs appear to have a predominant role: </a:t>
            </a:r>
            <a:r>
              <a:rPr lang="en-US" sz="1800" b="1" i="1" dirty="0">
                <a:solidFill>
                  <a:srgbClr val="FFFF00"/>
                </a:solidFill>
                <a:latin typeface="Arial" pitchFamily="34" charset="0"/>
                <a:cs typeface="Arial" pitchFamily="34" charset="0"/>
              </a:rPr>
              <a:t>enteric-coated aspirin preparations and parenteral or rectal administration of </a:t>
            </a:r>
            <a:r>
              <a:rPr lang="en-US" sz="1800" b="1" i="1" dirty="0" smtClean="0">
                <a:solidFill>
                  <a:srgbClr val="FFFF00"/>
                </a:solidFill>
                <a:latin typeface="Arial" pitchFamily="34" charset="0"/>
                <a:cs typeface="Arial" pitchFamily="34" charset="0"/>
              </a:rPr>
              <a:t>NSAIDs</a:t>
            </a:r>
            <a:r>
              <a:rPr lang="en-US" sz="1800" b="1" dirty="0" smtClean="0">
                <a:latin typeface="Arial" pitchFamily="34" charset="0"/>
                <a:cs typeface="Arial" pitchFamily="34" charset="0"/>
              </a:rPr>
              <a:t> to </a:t>
            </a:r>
            <a:r>
              <a:rPr lang="en-US" sz="1800" b="1" dirty="0">
                <a:latin typeface="Arial" pitchFamily="34" charset="0"/>
                <a:cs typeface="Arial" pitchFamily="34" charset="0"/>
              </a:rPr>
              <a:t>prevent topical </a:t>
            </a:r>
            <a:r>
              <a:rPr lang="en-US" sz="1800" b="1" dirty="0" smtClean="0">
                <a:latin typeface="Arial" pitchFamily="34" charset="0"/>
                <a:cs typeface="Arial" pitchFamily="34" charset="0"/>
              </a:rPr>
              <a:t>mucosal injury</a:t>
            </a:r>
            <a:r>
              <a:rPr lang="en-US" sz="1800" b="1" dirty="0">
                <a:latin typeface="Arial" pitchFamily="34" charset="0"/>
                <a:cs typeface="Arial" pitchFamily="34" charset="0"/>
              </a:rPr>
              <a:t>, has not been successful to prevent the development of </a:t>
            </a:r>
            <a:r>
              <a:rPr lang="en-US" sz="1800" b="1" dirty="0" err="1">
                <a:latin typeface="Arial" pitchFamily="34" charset="0"/>
                <a:cs typeface="Arial" pitchFamily="34" charset="0"/>
              </a:rPr>
              <a:t>gastroduodenal</a:t>
            </a:r>
            <a:r>
              <a:rPr lang="en-US" sz="1800" b="1" dirty="0">
                <a:latin typeface="Arial" pitchFamily="34" charset="0"/>
                <a:cs typeface="Arial" pitchFamily="34" charset="0"/>
              </a:rPr>
              <a:t> ulcers</a:t>
            </a:r>
            <a:endParaRPr lang="en-US" sz="1800" b="1" dirty="0" smtClean="0">
              <a:latin typeface="Arial" pitchFamily="34" charset="0"/>
              <a:cs typeface="Arial" pitchFamily="34" charset="0"/>
            </a:endParaRPr>
          </a:p>
        </p:txBody>
      </p:sp>
    </p:spTree>
    <p:extLst>
      <p:ext uri="{BB962C8B-B14F-4D97-AF65-F5344CB8AC3E}">
        <p14:creationId xmlns:p14="http://schemas.microsoft.com/office/powerpoint/2010/main" val="381413976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0200" y="1447800"/>
            <a:ext cx="8547100" cy="5080000"/>
          </a:xfrm>
        </p:spPr>
        <p:txBody>
          <a:bodyPr/>
          <a:lstStyle/>
          <a:p>
            <a:pPr algn="just">
              <a:lnSpc>
                <a:spcPct val="150000"/>
              </a:lnSpc>
            </a:pPr>
            <a:r>
              <a:rPr lang="en-US" sz="2200" b="1" dirty="0" smtClean="0">
                <a:latin typeface="Arial" pitchFamily="34" charset="0"/>
                <a:cs typeface="Arial" pitchFamily="34" charset="0"/>
              </a:rPr>
              <a:t>The </a:t>
            </a:r>
            <a:r>
              <a:rPr lang="en-US" sz="2200" b="1" dirty="0">
                <a:latin typeface="Arial" pitchFamily="34" charset="0"/>
                <a:cs typeface="Arial" pitchFamily="34" charset="0"/>
              </a:rPr>
              <a:t>highest gastrointestinal </a:t>
            </a:r>
            <a:r>
              <a:rPr lang="en-US" sz="2200" b="1" dirty="0" smtClean="0">
                <a:latin typeface="Arial" pitchFamily="34" charset="0"/>
                <a:cs typeface="Arial" pitchFamily="34" charset="0"/>
              </a:rPr>
              <a:t>toxicity:</a:t>
            </a:r>
          </a:p>
          <a:p>
            <a:pPr lvl="1" algn="just">
              <a:lnSpc>
                <a:spcPct val="150000"/>
              </a:lnSpc>
            </a:pPr>
            <a:r>
              <a:rPr lang="en-US" sz="2200" b="1" dirty="0" smtClean="0">
                <a:latin typeface="Arial" pitchFamily="34" charset="0"/>
                <a:cs typeface="Arial" pitchFamily="34" charset="0"/>
              </a:rPr>
              <a:t>ketorolac</a:t>
            </a:r>
            <a:r>
              <a:rPr lang="en-US" sz="2200" b="1" dirty="0">
                <a:latin typeface="Arial" pitchFamily="34" charset="0"/>
                <a:cs typeface="Arial" pitchFamily="34" charset="0"/>
              </a:rPr>
              <a:t>, </a:t>
            </a:r>
            <a:r>
              <a:rPr lang="en-US" sz="2200" b="1" dirty="0" err="1">
                <a:latin typeface="Arial" pitchFamily="34" charset="0"/>
                <a:cs typeface="Arial" pitchFamily="34" charset="0"/>
              </a:rPr>
              <a:t>piroxicam</a:t>
            </a:r>
            <a:r>
              <a:rPr lang="en-US" sz="2200" b="1" dirty="0">
                <a:latin typeface="Arial" pitchFamily="34" charset="0"/>
                <a:cs typeface="Arial" pitchFamily="34" charset="0"/>
              </a:rPr>
              <a:t>, and </a:t>
            </a:r>
            <a:r>
              <a:rPr lang="en-US" sz="2200" b="1" dirty="0" err="1" smtClean="0">
                <a:latin typeface="Arial" pitchFamily="34" charset="0"/>
                <a:cs typeface="Arial" pitchFamily="34" charset="0"/>
              </a:rPr>
              <a:t>ketoprofen</a:t>
            </a:r>
            <a:endParaRPr lang="en-US" sz="2200" b="1" dirty="0" smtClean="0">
              <a:latin typeface="Arial" pitchFamily="34" charset="0"/>
              <a:cs typeface="Arial" pitchFamily="34" charset="0"/>
            </a:endParaRPr>
          </a:p>
          <a:p>
            <a:pPr lvl="1" algn="just">
              <a:lnSpc>
                <a:spcPct val="150000"/>
              </a:lnSpc>
            </a:pPr>
            <a:endParaRPr lang="en-US" sz="1050" b="1" dirty="0" smtClean="0">
              <a:latin typeface="Arial" pitchFamily="34" charset="0"/>
              <a:cs typeface="Arial" pitchFamily="34" charset="0"/>
            </a:endParaRPr>
          </a:p>
          <a:p>
            <a:pPr algn="just">
              <a:lnSpc>
                <a:spcPct val="150000"/>
              </a:lnSpc>
            </a:pPr>
            <a:r>
              <a:rPr lang="en-US" sz="2200" b="1" dirty="0" smtClean="0">
                <a:latin typeface="Arial" pitchFamily="34" charset="0"/>
                <a:cs typeface="Arial" pitchFamily="34" charset="0"/>
              </a:rPr>
              <a:t>Safer NSAIDs:</a:t>
            </a:r>
          </a:p>
          <a:p>
            <a:pPr lvl="1" algn="just">
              <a:lnSpc>
                <a:spcPct val="150000"/>
              </a:lnSpc>
            </a:pPr>
            <a:r>
              <a:rPr lang="en-US" sz="2200" b="1" dirty="0" err="1" smtClean="0">
                <a:latin typeface="Arial" pitchFamily="34" charset="0"/>
                <a:cs typeface="Arial" pitchFamily="34" charset="0"/>
              </a:rPr>
              <a:t>Diclofenac</a:t>
            </a:r>
            <a:r>
              <a:rPr lang="en-US" sz="2200" b="1" dirty="0">
                <a:latin typeface="Arial" pitchFamily="34" charset="0"/>
                <a:cs typeface="Arial" pitchFamily="34" charset="0"/>
              </a:rPr>
              <a:t>, </a:t>
            </a:r>
            <a:r>
              <a:rPr lang="en-US" sz="2200" b="1" dirty="0" err="1" smtClean="0">
                <a:latin typeface="Arial" pitchFamily="34" charset="0"/>
                <a:cs typeface="Arial" pitchFamily="34" charset="0"/>
              </a:rPr>
              <a:t>Aceclofenac</a:t>
            </a:r>
            <a:r>
              <a:rPr lang="en-US" sz="2200" b="1" dirty="0" smtClean="0">
                <a:latin typeface="Arial" pitchFamily="34" charset="0"/>
                <a:cs typeface="Arial" pitchFamily="34" charset="0"/>
              </a:rPr>
              <a:t>, Ibuprofen</a:t>
            </a:r>
          </a:p>
          <a:p>
            <a:pPr lvl="1" algn="just">
              <a:lnSpc>
                <a:spcPct val="150000"/>
              </a:lnSpc>
            </a:pPr>
            <a:endParaRPr lang="en-US" sz="2200" b="1" dirty="0">
              <a:latin typeface="Arial" pitchFamily="34" charset="0"/>
              <a:cs typeface="Arial" pitchFamily="34" charset="0"/>
            </a:endParaRPr>
          </a:p>
          <a:p>
            <a:pPr marL="457200" lvl="1" indent="0" algn="ctr">
              <a:lnSpc>
                <a:spcPct val="150000"/>
              </a:lnSpc>
              <a:buNone/>
            </a:pPr>
            <a:r>
              <a:rPr lang="en-US" sz="1600" b="1" i="1" dirty="0" err="1" smtClean="0">
                <a:solidFill>
                  <a:srgbClr val="FFFF00"/>
                </a:solidFill>
                <a:latin typeface="Arial" pitchFamily="34" charset="0"/>
                <a:cs typeface="Arial" pitchFamily="34" charset="0"/>
              </a:rPr>
              <a:t>Piroxicam</a:t>
            </a:r>
            <a:r>
              <a:rPr lang="en-US" sz="1600" b="1" i="1" dirty="0" smtClean="0">
                <a:solidFill>
                  <a:srgbClr val="FFFF00"/>
                </a:solidFill>
                <a:latin typeface="Arial" pitchFamily="34" charset="0"/>
                <a:cs typeface="Arial" pitchFamily="34" charset="0"/>
              </a:rPr>
              <a:t>- </a:t>
            </a:r>
            <a:r>
              <a:rPr lang="en-US" sz="1600" b="1" i="1" dirty="0" err="1" smtClean="0">
                <a:solidFill>
                  <a:srgbClr val="FFFF00"/>
                </a:solidFill>
                <a:latin typeface="Arial" pitchFamily="34" charset="0"/>
                <a:cs typeface="Arial" pitchFamily="34" charset="0"/>
              </a:rPr>
              <a:t>Indometacin</a:t>
            </a:r>
            <a:r>
              <a:rPr lang="en-US" sz="1600" b="1" i="1" dirty="0" smtClean="0">
                <a:solidFill>
                  <a:srgbClr val="FFFF00"/>
                </a:solidFill>
                <a:latin typeface="Arial" pitchFamily="34" charset="0"/>
                <a:cs typeface="Arial" pitchFamily="34" charset="0"/>
              </a:rPr>
              <a:t>- Ketorolac&gt; </a:t>
            </a:r>
            <a:r>
              <a:rPr lang="en-US" sz="1600" b="1" i="1" dirty="0" err="1" smtClean="0">
                <a:solidFill>
                  <a:srgbClr val="FFFF00"/>
                </a:solidFill>
                <a:latin typeface="Arial" pitchFamily="34" charset="0"/>
                <a:cs typeface="Arial" pitchFamily="34" charset="0"/>
              </a:rPr>
              <a:t>Tolmetin</a:t>
            </a:r>
            <a:r>
              <a:rPr lang="en-US" sz="1600" b="1" i="1" dirty="0" smtClean="0">
                <a:solidFill>
                  <a:srgbClr val="FFFF00"/>
                </a:solidFill>
                <a:latin typeface="Arial" pitchFamily="34" charset="0"/>
                <a:cs typeface="Arial" pitchFamily="34" charset="0"/>
              </a:rPr>
              <a:t>&gt; Naproxen&gt; </a:t>
            </a:r>
            <a:r>
              <a:rPr lang="en-US" sz="1600" b="1" i="1" dirty="0" err="1" smtClean="0">
                <a:solidFill>
                  <a:srgbClr val="FFFF00"/>
                </a:solidFill>
                <a:latin typeface="Arial" pitchFamily="34" charset="0"/>
                <a:cs typeface="Arial" pitchFamily="34" charset="0"/>
              </a:rPr>
              <a:t>Diclofenac</a:t>
            </a:r>
            <a:r>
              <a:rPr lang="en-US" sz="1600" b="1" i="1" dirty="0" smtClean="0">
                <a:solidFill>
                  <a:srgbClr val="FFFF00"/>
                </a:solidFill>
                <a:latin typeface="Arial" pitchFamily="34" charset="0"/>
                <a:cs typeface="Arial" pitchFamily="34" charset="0"/>
              </a:rPr>
              <a:t>&gt; Ibuprofen</a:t>
            </a:r>
          </a:p>
        </p:txBody>
      </p:sp>
      <p:pic>
        <p:nvPicPr>
          <p:cNvPr id="5" name="Picture 4"/>
          <p:cNvPicPr>
            <a:picLocks noChangeAspect="1"/>
          </p:cNvPicPr>
          <p:nvPr/>
        </p:nvPicPr>
        <p:blipFill>
          <a:blip r:embed="rId2"/>
          <a:stretch>
            <a:fillRect/>
          </a:stretch>
        </p:blipFill>
        <p:spPr>
          <a:xfrm>
            <a:off x="6352710" y="6015692"/>
            <a:ext cx="2182557" cy="512108"/>
          </a:xfrm>
          <a:prstGeom prst="rect">
            <a:avLst/>
          </a:prstGeom>
        </p:spPr>
      </p:pic>
    </p:spTree>
    <p:extLst>
      <p:ext uri="{BB962C8B-B14F-4D97-AF65-F5344CB8AC3E}">
        <p14:creationId xmlns:p14="http://schemas.microsoft.com/office/powerpoint/2010/main" val="58952609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384300"/>
            <a:ext cx="8131175" cy="3365500"/>
          </a:xfrm>
        </p:spPr>
        <p:txBody>
          <a:bodyP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FFF00"/>
                </a:solidFill>
                <a:effectLst>
                  <a:outerShdw blurRad="25400" algn="tl" rotWithShape="0">
                    <a:srgbClr val="000000">
                      <a:alpha val="43000"/>
                    </a:srgbClr>
                  </a:outerShdw>
                </a:effectLst>
                <a:latin typeface="Arial" pitchFamily="34" charset="0"/>
                <a:cs typeface="Arial" pitchFamily="34" charset="0"/>
              </a:rPr>
              <a:t>COX-2 HYPOTHESIS</a:t>
            </a:r>
            <a:br>
              <a:rPr lang="en-US" sz="4000" b="1" spc="150" dirty="0" smtClean="0">
                <a:ln w="11430"/>
                <a:solidFill>
                  <a:srgbClr val="FFFF00"/>
                </a:solidFill>
                <a:effectLst>
                  <a:outerShdw blurRad="25400" algn="tl" rotWithShape="0">
                    <a:srgbClr val="000000">
                      <a:alpha val="43000"/>
                    </a:srgbClr>
                  </a:outerShdw>
                </a:effectLst>
                <a:latin typeface="Arial" pitchFamily="34" charset="0"/>
                <a:cs typeface="Arial" pitchFamily="34" charset="0"/>
              </a:rPr>
            </a:br>
            <a:r>
              <a:rPr lang="en-US" sz="3600" b="1" spc="150" dirty="0" smtClean="0">
                <a:ln w="11430"/>
                <a:solidFill>
                  <a:srgbClr val="F8F8F8"/>
                </a:solidFill>
                <a:effectLst>
                  <a:outerShdw blurRad="25400" algn="tl" rotWithShape="0">
                    <a:srgbClr val="000000">
                      <a:alpha val="43000"/>
                    </a:srgbClr>
                  </a:outerShdw>
                </a:effectLst>
                <a:latin typeface="Arial" pitchFamily="34" charset="0"/>
                <a:cs typeface="Arial" pitchFamily="34" charset="0"/>
              </a:rPr>
              <a:t>Inhibition of COX-2 will reduce inflammation without causing gastrointestinal ulcers and ulcer complication</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991571799"/>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328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64756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7606757"/>
              </p:ext>
            </p:extLst>
          </p:nvPr>
        </p:nvGraphicFramePr>
        <p:xfrm>
          <a:off x="495300" y="876300"/>
          <a:ext cx="8013700" cy="4800599"/>
        </p:xfrm>
        <a:graphic>
          <a:graphicData uri="http://schemas.openxmlformats.org/drawingml/2006/table">
            <a:tbl>
              <a:tblPr firstRow="1" bandRow="1">
                <a:tableStyleId>{5940675A-B579-460E-94D1-54222C63F5DA}</a:tableStyleId>
              </a:tblPr>
              <a:tblGrid>
                <a:gridCol w="3848873"/>
                <a:gridCol w="4164827"/>
              </a:tblGrid>
              <a:tr h="400965">
                <a:tc gridSpan="2">
                  <a:txBody>
                    <a:bodyPr/>
                    <a:lstStyle/>
                    <a:p>
                      <a:pPr algn="ctr"/>
                      <a:r>
                        <a:rPr lang="en-US" sz="1600" b="1" u="none" dirty="0" smtClean="0">
                          <a:solidFill>
                            <a:srgbClr val="FFFF00"/>
                          </a:solidFill>
                          <a:latin typeface="Times New Roman" pitchFamily="18" charset="0"/>
                          <a:cs typeface="Times New Roman" pitchFamily="18" charset="0"/>
                        </a:rPr>
                        <a:t>COX-2 selective inhibitors (COXIBs)</a:t>
                      </a:r>
                      <a:endParaRPr lang="en-US" sz="1600" b="1" u="none" dirty="0">
                        <a:solidFill>
                          <a:srgbClr val="FFFF00"/>
                        </a:solidFill>
                        <a:latin typeface="Times New Roman" pitchFamily="18" charset="0"/>
                        <a:cs typeface="Times New Roman" pitchFamily="18" charset="0"/>
                      </a:endParaRPr>
                    </a:p>
                  </a:txBody>
                  <a:tcPr/>
                </a:tc>
                <a:tc hMerge="1">
                  <a:txBody>
                    <a:bodyPr/>
                    <a:lstStyle/>
                    <a:p>
                      <a:endParaRPr lang="en-US" dirty="0"/>
                    </a:p>
                  </a:txBody>
                  <a:tcPr/>
                </a:tc>
              </a:tr>
              <a:tr h="889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dirty="0" smtClean="0">
                          <a:latin typeface="Times New Roman" pitchFamily="18" charset="0"/>
                          <a:cs typeface="Times New Roman" pitchFamily="18" charset="0"/>
                        </a:rPr>
                        <a:t>Highly COX-2 selective inhibitors (COXIBs)</a:t>
                      </a:r>
                    </a:p>
                    <a:p>
                      <a:pPr algn="ctr"/>
                      <a:endParaRPr lang="en-US" sz="1600" b="1" u="none"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dirty="0" smtClean="0">
                          <a:latin typeface="Times New Roman" pitchFamily="18" charset="0"/>
                          <a:cs typeface="Times New Roman" pitchFamily="18" charset="0"/>
                        </a:rPr>
                        <a:t>ModeratelyCOX-2 selective inhibitors (COXIBs)</a:t>
                      </a:r>
                    </a:p>
                    <a:p>
                      <a:pPr algn="ctr"/>
                      <a:r>
                        <a:rPr lang="en-US" sz="1600" b="1" u="none" dirty="0" smtClean="0">
                          <a:latin typeface="Times New Roman" pitchFamily="18" charset="0"/>
                          <a:cs typeface="Times New Roman" pitchFamily="18" charset="0"/>
                        </a:rPr>
                        <a:t>  </a:t>
                      </a:r>
                      <a:endParaRPr lang="en-US" sz="1600" b="1" u="none" dirty="0">
                        <a:latin typeface="Times New Roman" pitchFamily="18" charset="0"/>
                        <a:cs typeface="Times New Roman" pitchFamily="18" charset="0"/>
                      </a:endParaRPr>
                    </a:p>
                  </a:txBody>
                  <a:tcPr/>
                </a:tc>
              </a:tr>
              <a:tr h="889814">
                <a:tc>
                  <a:txBody>
                    <a:bodyPr/>
                    <a:lstStyle/>
                    <a:p>
                      <a:pPr algn="ctr"/>
                      <a:r>
                        <a:rPr lang="en-US" sz="1600" b="1" i="0" u="none" strike="noStrike" kern="1200" baseline="0" dirty="0" err="1" smtClean="0">
                          <a:solidFill>
                            <a:schemeClr val="tx1"/>
                          </a:solidFill>
                          <a:latin typeface="Times New Roman" pitchFamily="18" charset="0"/>
                          <a:ea typeface="+mn-ea"/>
                          <a:cs typeface="Times New Roman" pitchFamily="18" charset="0"/>
                        </a:rPr>
                        <a:t>Etoricoxib</a:t>
                      </a:r>
                      <a:endParaRPr lang="en-US" sz="1600" b="1" i="0" u="none" strike="noStrike" kern="1200" baseline="0" dirty="0" smtClean="0">
                        <a:solidFill>
                          <a:schemeClr val="tx1"/>
                        </a:solidFill>
                        <a:latin typeface="Times New Roman" pitchFamily="18" charset="0"/>
                        <a:ea typeface="+mn-ea"/>
                        <a:cs typeface="Times New Roman" pitchFamily="18" charset="0"/>
                      </a:endParaRPr>
                    </a:p>
                    <a:p>
                      <a:pPr algn="ctr"/>
                      <a:r>
                        <a:rPr lang="en-US" sz="1600" b="1" i="0" u="none" strike="noStrike" kern="1200" baseline="0" dirty="0" smtClean="0">
                          <a:solidFill>
                            <a:schemeClr val="tx1"/>
                          </a:solidFill>
                          <a:latin typeface="Times New Roman" pitchFamily="18" charset="0"/>
                          <a:ea typeface="+mn-ea"/>
                          <a:cs typeface="Times New Roman" pitchFamily="18" charset="0"/>
                        </a:rPr>
                        <a:t>(</a:t>
                      </a:r>
                      <a:r>
                        <a:rPr lang="en-US" sz="1600" b="1" u="none" dirty="0" smtClean="0">
                          <a:latin typeface="Times New Roman" pitchFamily="18" charset="0"/>
                          <a:cs typeface="Times New Roman" pitchFamily="18" charset="0"/>
                        </a:rPr>
                        <a:t>Currently it is approved in more than 80 countries worldwide but not in the US)</a:t>
                      </a:r>
                      <a:endParaRPr lang="en-US" sz="1600" b="1" u="none" dirty="0">
                        <a:latin typeface="Times New Roman" pitchFamily="18" charset="0"/>
                        <a:cs typeface="Times New Roman" pitchFamily="18" charset="0"/>
                      </a:endParaRPr>
                    </a:p>
                  </a:txBody>
                  <a:tcPr/>
                </a:tc>
                <a:tc>
                  <a:txBody>
                    <a:bodyPr/>
                    <a:lstStyle/>
                    <a:p>
                      <a:pPr algn="ctr"/>
                      <a:r>
                        <a:rPr lang="en-US" sz="1600" b="1" u="none" dirty="0" err="1" smtClean="0">
                          <a:latin typeface="Times New Roman" pitchFamily="18" charset="0"/>
                          <a:cs typeface="Times New Roman" pitchFamily="18" charset="0"/>
                        </a:rPr>
                        <a:t>Celecoxib</a:t>
                      </a:r>
                      <a:r>
                        <a:rPr lang="en-US" sz="1600" b="1" u="none" dirty="0" smtClean="0">
                          <a:latin typeface="Times New Roman" pitchFamily="18" charset="0"/>
                          <a:cs typeface="Times New Roman" pitchFamily="18" charset="0"/>
                        </a:rPr>
                        <a:t> </a:t>
                      </a:r>
                      <a:endParaRPr lang="en-US" sz="1600" b="1" u="none" dirty="0">
                        <a:latin typeface="Times New Roman" pitchFamily="18" charset="0"/>
                        <a:cs typeface="Times New Roman" pitchFamily="18" charset="0"/>
                      </a:endParaRPr>
                    </a:p>
                  </a:txBody>
                  <a:tcPr/>
                </a:tc>
              </a:tr>
              <a:tr h="400965">
                <a:tc>
                  <a:txBody>
                    <a:bodyPr/>
                    <a:lstStyle/>
                    <a:p>
                      <a:pPr algn="ctr"/>
                      <a:r>
                        <a:rPr lang="en-US" sz="1600" b="1" i="0" u="none" strike="noStrike" kern="1200" baseline="0" dirty="0" err="1" smtClean="0">
                          <a:solidFill>
                            <a:srgbClr val="FF0000"/>
                          </a:solidFill>
                          <a:latin typeface="Times New Roman" pitchFamily="18" charset="0"/>
                          <a:ea typeface="+mn-ea"/>
                          <a:cs typeface="Times New Roman" pitchFamily="18" charset="0"/>
                        </a:rPr>
                        <a:t>Rofecoxib</a:t>
                      </a:r>
                      <a:endParaRPr lang="en-US" sz="1600" b="1" u="none" dirty="0">
                        <a:solidFill>
                          <a:srgbClr val="FF0000"/>
                        </a:solidFill>
                        <a:latin typeface="Times New Roman" pitchFamily="18" charset="0"/>
                        <a:cs typeface="Times New Roman" pitchFamily="18" charset="0"/>
                      </a:endParaRPr>
                    </a:p>
                  </a:txBody>
                  <a:tcPr/>
                </a:tc>
                <a:tc>
                  <a:txBody>
                    <a:bodyPr/>
                    <a:lstStyle/>
                    <a:p>
                      <a:pPr algn="ctr"/>
                      <a:r>
                        <a:rPr lang="en-US" sz="1600" b="1" u="none" dirty="0" err="1" smtClean="0">
                          <a:latin typeface="Times New Roman" pitchFamily="18" charset="0"/>
                          <a:cs typeface="Times New Roman" pitchFamily="18" charset="0"/>
                        </a:rPr>
                        <a:t>Etodolac</a:t>
                      </a:r>
                      <a:endParaRPr lang="en-US" sz="1600" b="1" u="none" dirty="0">
                        <a:latin typeface="Times New Roman" pitchFamily="18" charset="0"/>
                        <a:cs typeface="Times New Roman" pitchFamily="18" charset="0"/>
                      </a:endParaRPr>
                    </a:p>
                  </a:txBody>
                  <a:tcPr/>
                </a:tc>
              </a:tr>
              <a:tr h="400965">
                <a:tc>
                  <a:txBody>
                    <a:bodyPr/>
                    <a:lstStyle/>
                    <a:p>
                      <a:pPr algn="ctr"/>
                      <a:r>
                        <a:rPr lang="en-US" sz="1600" b="1" i="0" u="none" strike="noStrike" kern="1200" baseline="0" dirty="0" err="1" smtClean="0">
                          <a:solidFill>
                            <a:srgbClr val="FF0000"/>
                          </a:solidFill>
                          <a:latin typeface="Times New Roman" pitchFamily="18" charset="0"/>
                          <a:ea typeface="+mn-ea"/>
                          <a:cs typeface="Times New Roman" pitchFamily="18" charset="0"/>
                        </a:rPr>
                        <a:t>Lumiracoxib</a:t>
                      </a:r>
                      <a:endParaRPr lang="en-US" sz="1600" b="1" u="none" dirty="0">
                        <a:solidFill>
                          <a:srgbClr val="FF0000"/>
                        </a:solidFill>
                        <a:latin typeface="Times New Roman" pitchFamily="18" charset="0"/>
                        <a:cs typeface="Times New Roman" pitchFamily="18" charset="0"/>
                      </a:endParaRPr>
                    </a:p>
                  </a:txBody>
                  <a:tcPr/>
                </a:tc>
                <a:tc>
                  <a:txBody>
                    <a:bodyPr/>
                    <a:lstStyle/>
                    <a:p>
                      <a:pPr algn="ctr"/>
                      <a:r>
                        <a:rPr lang="en-US" sz="1600" b="1" u="none" dirty="0" smtClean="0">
                          <a:latin typeface="Times New Roman" pitchFamily="18" charset="0"/>
                          <a:cs typeface="Times New Roman" pitchFamily="18" charset="0"/>
                        </a:rPr>
                        <a:t>Meloxicam</a:t>
                      </a:r>
                      <a:endParaRPr lang="en-US" sz="1600" b="1" u="none" dirty="0">
                        <a:latin typeface="Times New Roman" pitchFamily="18" charset="0"/>
                        <a:cs typeface="Times New Roman" pitchFamily="18" charset="0"/>
                      </a:endParaRPr>
                    </a:p>
                  </a:txBody>
                  <a:tcPr/>
                </a:tc>
              </a:tr>
              <a:tr h="1417111">
                <a:tc>
                  <a:txBody>
                    <a:bodyPr/>
                    <a:lstStyle/>
                    <a:p>
                      <a:pPr algn="ctr"/>
                      <a:r>
                        <a:rPr lang="en-US" sz="1600" b="1" u="none" dirty="0" err="1" smtClean="0">
                          <a:latin typeface="Times New Roman" pitchFamily="18" charset="0"/>
                          <a:cs typeface="Times New Roman" pitchFamily="18" charset="0"/>
                        </a:rPr>
                        <a:t>Parecoxib</a:t>
                      </a:r>
                      <a:endParaRPr lang="en-US" sz="1600" b="1" u="none" dirty="0" smtClean="0">
                        <a:latin typeface="Times New Roman" pitchFamily="18" charset="0"/>
                        <a:cs typeface="Times New Roman" pitchFamily="18" charset="0"/>
                      </a:endParaRPr>
                    </a:p>
                    <a:p>
                      <a:pPr algn="ctr"/>
                      <a:r>
                        <a:rPr lang="en-US" sz="1600" b="1" u="none" dirty="0" smtClean="0">
                          <a:latin typeface="Times New Roman" pitchFamily="18" charset="0"/>
                          <a:cs typeface="Times New Roman" pitchFamily="18" charset="0"/>
                        </a:rPr>
                        <a:t>(It is approved through much of Europe for short term perioperative pain control much in the same way </a:t>
                      </a:r>
                      <a:r>
                        <a:rPr lang="en-US" sz="1600" b="1" u="none" dirty="0" smtClean="0">
                          <a:latin typeface="Times New Roman" pitchFamily="18" charset="0"/>
                          <a:cs typeface="Times New Roman" pitchFamily="18" charset="0"/>
                          <a:hlinkClick r:id="rId2" tooltip="Ketorolac"/>
                        </a:rPr>
                        <a:t>ketorolac</a:t>
                      </a:r>
                      <a:r>
                        <a:rPr lang="en-US" sz="1600" b="1" u="none" dirty="0" smtClean="0">
                          <a:latin typeface="Times New Roman" pitchFamily="18" charset="0"/>
                          <a:cs typeface="Times New Roman" pitchFamily="18" charset="0"/>
                        </a:rPr>
                        <a:t> (</a:t>
                      </a:r>
                      <a:r>
                        <a:rPr lang="en-US" sz="1600" b="1" u="none" dirty="0" err="1" smtClean="0">
                          <a:latin typeface="Times New Roman" pitchFamily="18" charset="0"/>
                          <a:cs typeface="Times New Roman" pitchFamily="18" charset="0"/>
                          <a:hlinkClick r:id="rId3" tooltip="Toradol"/>
                        </a:rPr>
                        <a:t>Toradol</a:t>
                      </a:r>
                      <a:r>
                        <a:rPr lang="en-US" sz="1600" b="1" u="none" dirty="0" smtClean="0">
                          <a:latin typeface="Times New Roman" pitchFamily="18" charset="0"/>
                          <a:cs typeface="Times New Roman" pitchFamily="18" charset="0"/>
                        </a:rPr>
                        <a:t>) is used in the United States)</a:t>
                      </a:r>
                      <a:endParaRPr lang="en-US" sz="1600" b="1" u="none" dirty="0">
                        <a:latin typeface="Times New Roman" pitchFamily="18" charset="0"/>
                        <a:cs typeface="Times New Roman" pitchFamily="18" charset="0"/>
                      </a:endParaRPr>
                    </a:p>
                  </a:txBody>
                  <a:tcPr/>
                </a:tc>
                <a:tc>
                  <a:txBody>
                    <a:bodyPr/>
                    <a:lstStyle/>
                    <a:p>
                      <a:pPr algn="ctr"/>
                      <a:endParaRPr lang="en-US" sz="1600" b="1" u="none" dirty="0">
                        <a:latin typeface="Times New Roman" pitchFamily="18" charset="0"/>
                        <a:cs typeface="Times New Roman" pitchFamily="18" charset="0"/>
                      </a:endParaRPr>
                    </a:p>
                  </a:txBody>
                  <a:tcPr/>
                </a:tc>
              </a:tr>
              <a:tr h="400965">
                <a:tc>
                  <a:txBody>
                    <a:bodyPr/>
                    <a:lstStyle/>
                    <a:p>
                      <a:pPr algn="ctr"/>
                      <a:r>
                        <a:rPr lang="en-US" sz="1600" b="1" u="none" dirty="0" err="1" smtClean="0">
                          <a:solidFill>
                            <a:srgbClr val="FF0000"/>
                          </a:solidFill>
                          <a:latin typeface="Times New Roman" pitchFamily="18" charset="0"/>
                          <a:cs typeface="Times New Roman" pitchFamily="18" charset="0"/>
                        </a:rPr>
                        <a:t>Valdecoxib</a:t>
                      </a:r>
                      <a:endParaRPr lang="en-US" sz="1600" b="1" u="none" dirty="0">
                        <a:solidFill>
                          <a:srgbClr val="FF0000"/>
                        </a:solidFill>
                        <a:latin typeface="Times New Roman" pitchFamily="18" charset="0"/>
                        <a:cs typeface="Times New Roman" pitchFamily="18" charset="0"/>
                      </a:endParaRPr>
                    </a:p>
                  </a:txBody>
                  <a:tcPr/>
                </a:tc>
                <a:tc>
                  <a:txBody>
                    <a:bodyPr/>
                    <a:lstStyle/>
                    <a:p>
                      <a:pPr algn="ctr"/>
                      <a:endParaRPr lang="en-US" sz="1600" b="1" u="none" dirty="0">
                        <a:latin typeface="Times New Roman" pitchFamily="18" charset="0"/>
                        <a:cs typeface="Times New Roman" pitchFamily="18" charset="0"/>
                      </a:endParaRPr>
                    </a:p>
                  </a:txBody>
                  <a:tcPr/>
                </a:tc>
              </a:tr>
            </a:tbl>
          </a:graphicData>
        </a:graphic>
      </p:graphicFrame>
      <p:sp>
        <p:nvSpPr>
          <p:cNvPr id="3" name="Rectangle 2"/>
          <p:cNvSpPr/>
          <p:nvPr/>
        </p:nvSpPr>
        <p:spPr>
          <a:xfrm>
            <a:off x="2767595" y="5942568"/>
            <a:ext cx="3241145" cy="369332"/>
          </a:xfrm>
          <a:prstGeom prst="rect">
            <a:avLst/>
          </a:prstGeom>
        </p:spPr>
        <p:txBody>
          <a:bodyPr wrap="none">
            <a:spAutoFit/>
          </a:bodyPr>
          <a:lstStyle/>
          <a:p>
            <a:pPr algn="ctr"/>
            <a:r>
              <a:rPr lang="en-US" b="1" dirty="0">
                <a:solidFill>
                  <a:srgbClr val="460000"/>
                </a:solidFill>
                <a:latin typeface="Arial" pitchFamily="34" charset="0"/>
                <a:cs typeface="Arial" pitchFamily="34" charset="0"/>
              </a:rPr>
              <a:t>Red</a:t>
            </a:r>
            <a:r>
              <a:rPr lang="en-US" b="1" dirty="0" smtClean="0">
                <a:solidFill>
                  <a:srgbClr val="460000"/>
                </a:solidFill>
                <a:latin typeface="Arial" pitchFamily="34" charset="0"/>
                <a:cs typeface="Arial" pitchFamily="34" charset="0"/>
              </a:rPr>
              <a:t>= Withdraw from Market</a:t>
            </a:r>
            <a:endParaRPr lang="en-US" b="1" dirty="0">
              <a:solidFill>
                <a:srgbClr val="460000"/>
              </a:solidFill>
              <a:latin typeface="Arial" pitchFamily="34" charset="0"/>
              <a:cs typeface="Arial" pitchFamily="34" charset="0"/>
            </a:endParaRPr>
          </a:p>
        </p:txBody>
      </p:sp>
    </p:spTree>
    <p:extLst>
      <p:ext uri="{BB962C8B-B14F-4D97-AF65-F5344CB8AC3E}">
        <p14:creationId xmlns:p14="http://schemas.microsoft.com/office/powerpoint/2010/main" val="213516897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3000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100" y="1447799"/>
            <a:ext cx="6134100" cy="424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5702300"/>
            <a:ext cx="6134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49648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829300" y="5710536"/>
            <a:ext cx="3073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FFFF00"/>
                </a:solidFill>
                <a:effectLst/>
              </a:rPr>
              <a:t>N </a:t>
            </a:r>
            <a:r>
              <a:rPr kumimoji="0" lang="en-US" sz="1200" b="1" u="none" strike="noStrike" cap="none" normalizeH="0" baseline="0" dirty="0" err="1" smtClean="0">
                <a:ln>
                  <a:noFill/>
                </a:ln>
                <a:solidFill>
                  <a:srgbClr val="FFFF00"/>
                </a:solidFill>
                <a:effectLst/>
              </a:rPr>
              <a:t>Engl</a:t>
            </a:r>
            <a:r>
              <a:rPr kumimoji="0" lang="en-US" sz="1200" b="1" u="none" strike="noStrike" cap="none" normalizeH="0" baseline="0" dirty="0" smtClean="0">
                <a:ln>
                  <a:noFill/>
                </a:ln>
                <a:solidFill>
                  <a:srgbClr val="FFFF00"/>
                </a:solidFill>
                <a:effectLst/>
              </a:rPr>
              <a:t> J Med 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FFFF00"/>
                </a:solidFill>
                <a:effectLst/>
              </a:rPr>
              <a:t>The FASEB Journal 2004</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FFFF00"/>
                </a:solidFill>
              </a:rPr>
              <a:t>Lancet 2007</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p>
        </p:txBody>
      </p:sp>
      <p:sp>
        <p:nvSpPr>
          <p:cNvPr id="4" name="Rectangle 3"/>
          <p:cNvSpPr/>
          <p:nvPr/>
        </p:nvSpPr>
        <p:spPr>
          <a:xfrm>
            <a:off x="279400" y="311835"/>
            <a:ext cx="8623300" cy="1661993"/>
          </a:xfrm>
          <a:prstGeom prst="rect">
            <a:avLst/>
          </a:prstGeom>
        </p:spPr>
        <p:txBody>
          <a:bodyPr wrap="square">
            <a:spAutoFit/>
          </a:bodyPr>
          <a:lstStyle/>
          <a:p>
            <a:pPr>
              <a:lnSpc>
                <a:spcPct val="150000"/>
              </a:lnSpc>
            </a:pPr>
            <a:r>
              <a:rPr lang="en-US" sz="2600" b="1" dirty="0" smtClean="0">
                <a:solidFill>
                  <a:srgbClr val="FFFF00"/>
                </a:solidFill>
                <a:effectLst>
                  <a:outerShdw blurRad="38100" dist="38100" dir="2700000" algn="tl">
                    <a:srgbClr val="000000">
                      <a:alpha val="43137"/>
                    </a:srgbClr>
                  </a:outerShdw>
                </a:effectLst>
              </a:rPr>
              <a:t>Conventional </a:t>
            </a:r>
            <a:r>
              <a:rPr lang="en-US" sz="2600" b="1" dirty="0">
                <a:solidFill>
                  <a:srgbClr val="FFFF00"/>
                </a:solidFill>
                <a:effectLst>
                  <a:outerShdw blurRad="38100" dist="38100" dir="2700000" algn="tl">
                    <a:srgbClr val="000000">
                      <a:alpha val="43137"/>
                    </a:srgbClr>
                  </a:outerShdw>
                </a:effectLst>
              </a:rPr>
              <a:t>NSAIDs versus COX-2 selective </a:t>
            </a:r>
            <a:r>
              <a:rPr lang="en-US" sz="2600" b="1" dirty="0" smtClean="0">
                <a:solidFill>
                  <a:srgbClr val="FFFF00"/>
                </a:solidFill>
                <a:effectLst>
                  <a:outerShdw blurRad="38100" dist="38100" dir="2700000" algn="tl">
                    <a:srgbClr val="000000">
                      <a:alpha val="43137"/>
                    </a:srgbClr>
                  </a:outerShdw>
                </a:effectLst>
              </a:rPr>
              <a:t>agents</a:t>
            </a:r>
          </a:p>
          <a:p>
            <a:pPr algn="ctr">
              <a:lnSpc>
                <a:spcPct val="150000"/>
              </a:lnSpc>
            </a:pPr>
            <a:r>
              <a:rPr lang="en-US" sz="2600" b="1" dirty="0" smtClean="0">
                <a:solidFill>
                  <a:srgbClr val="FFFF00"/>
                </a:solidFill>
                <a:effectLst>
                  <a:outerShdw blurRad="38100" dist="38100" dir="2700000" algn="tl">
                    <a:srgbClr val="000000">
                      <a:alpha val="43137"/>
                    </a:srgbClr>
                  </a:outerShdw>
                </a:effectLst>
              </a:rPr>
              <a:t>GI Adverse Effect</a:t>
            </a:r>
          </a:p>
          <a:p>
            <a:endParaRPr lang="en-US" sz="24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622300" y="1677363"/>
            <a:ext cx="8191500" cy="4154984"/>
          </a:xfrm>
          <a:prstGeom prst="rect">
            <a:avLst/>
          </a:prstGeom>
        </p:spPr>
        <p:txBody>
          <a:bodyPr wrap="square">
            <a:spAutoFit/>
          </a:bodyPr>
          <a:lstStyle/>
          <a:p>
            <a:pPr marL="342900" indent="-342900" algn="just">
              <a:lnSpc>
                <a:spcPct val="150000"/>
              </a:lnSpc>
              <a:buFont typeface="Wingdings" pitchFamily="2" charset="2"/>
              <a:buChar char="§"/>
            </a:pPr>
            <a:r>
              <a:rPr lang="en-US" sz="2200" kern="0" dirty="0">
                <a:latin typeface="Arial" pitchFamily="34" charset="0"/>
                <a:ea typeface="+mj-ea"/>
                <a:cs typeface="Arial" pitchFamily="34" charset="0"/>
              </a:rPr>
              <a:t>COX-2 inhibitors are associated with a significantly lower incidence of gastric and duodenal ulcers when compared to traditional NSAIDs. </a:t>
            </a:r>
            <a:endParaRPr lang="en-US" sz="2200" kern="0" dirty="0" smtClean="0">
              <a:latin typeface="Arial" pitchFamily="34" charset="0"/>
              <a:ea typeface="+mj-ea"/>
              <a:cs typeface="Arial" pitchFamily="34" charset="0"/>
            </a:endParaRPr>
          </a:p>
          <a:p>
            <a:pPr marL="342900" indent="-342900" algn="just">
              <a:lnSpc>
                <a:spcPct val="150000"/>
              </a:lnSpc>
              <a:buFont typeface="Wingdings" pitchFamily="2" charset="2"/>
              <a:buChar char="§"/>
            </a:pPr>
            <a:r>
              <a:rPr lang="en-US" sz="2200" kern="0" dirty="0" smtClean="0">
                <a:solidFill>
                  <a:srgbClr val="820000"/>
                </a:solidFill>
                <a:latin typeface="Arial" pitchFamily="34" charset="0"/>
                <a:ea typeface="+mj-ea"/>
                <a:cs typeface="Arial" pitchFamily="34" charset="0"/>
              </a:rPr>
              <a:t>However</a:t>
            </a:r>
            <a:r>
              <a:rPr lang="en-US" sz="2200" kern="0" dirty="0">
                <a:solidFill>
                  <a:srgbClr val="820000"/>
                </a:solidFill>
                <a:latin typeface="Arial" pitchFamily="34" charset="0"/>
                <a:ea typeface="+mj-ea"/>
                <a:cs typeface="Arial" pitchFamily="34" charset="0"/>
              </a:rPr>
              <a:t>, this beneficial effect is negated when the patient is taking concomitant low-dose aspirin. </a:t>
            </a:r>
            <a:endParaRPr lang="en-US" sz="2200" kern="0" dirty="0" smtClean="0">
              <a:solidFill>
                <a:srgbClr val="820000"/>
              </a:solidFill>
              <a:latin typeface="Arial" pitchFamily="34" charset="0"/>
              <a:ea typeface="+mj-ea"/>
              <a:cs typeface="Arial" pitchFamily="34" charset="0"/>
            </a:endParaRPr>
          </a:p>
          <a:p>
            <a:pPr marL="342900" indent="-342900" algn="just">
              <a:lnSpc>
                <a:spcPct val="150000"/>
              </a:lnSpc>
              <a:buFont typeface="Wingdings" pitchFamily="2" charset="2"/>
              <a:buChar char="§"/>
            </a:pPr>
            <a:r>
              <a:rPr lang="en-US" sz="2200" kern="0" dirty="0" smtClean="0">
                <a:solidFill>
                  <a:srgbClr val="FFFF00"/>
                </a:solidFill>
                <a:latin typeface="Arial" pitchFamily="34" charset="0"/>
                <a:ea typeface="+mj-ea"/>
                <a:cs typeface="Arial" pitchFamily="34" charset="0"/>
              </a:rPr>
              <a:t>PPIs </a:t>
            </a:r>
            <a:r>
              <a:rPr lang="en-US" sz="2200" kern="0" dirty="0">
                <a:solidFill>
                  <a:srgbClr val="FFFF00"/>
                </a:solidFill>
                <a:latin typeface="Arial" pitchFamily="34" charset="0"/>
                <a:ea typeface="+mj-ea"/>
                <a:cs typeface="Arial" pitchFamily="34" charset="0"/>
              </a:rPr>
              <a:t>significantly reduce gastric and duodenal ulcers and their complications in patients taking NSAIDs or COX-2 inhibitors.</a:t>
            </a:r>
            <a:endParaRPr lang="en-US" sz="2200" dirty="0">
              <a:solidFill>
                <a:srgbClr val="FFFF00"/>
              </a:solidFill>
            </a:endParaRPr>
          </a:p>
        </p:txBody>
      </p:sp>
    </p:spTree>
    <p:extLst>
      <p:ext uri="{BB962C8B-B14F-4D97-AF65-F5344CB8AC3E}">
        <p14:creationId xmlns:p14="http://schemas.microsoft.com/office/powerpoint/2010/main" val="1758257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490663"/>
            <a:ext cx="4826000"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2374901"/>
            <a:ext cx="4063999" cy="2311400"/>
          </a:xfrm>
          <a:prstGeom prst="rect">
            <a:avLst/>
          </a:prstGeom>
          <a:ln w="28575">
            <a:solidFill>
              <a:srgbClr val="FF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06401" y="5130800"/>
            <a:ext cx="4826000"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65600" y="5849035"/>
            <a:ext cx="4572000" cy="646331"/>
          </a:xfrm>
          <a:prstGeom prst="rect">
            <a:avLst/>
          </a:prstGeom>
        </p:spPr>
        <p:txBody>
          <a:bodyPr>
            <a:spAutoFit/>
          </a:bodyPr>
          <a:lstStyle/>
          <a:p>
            <a:r>
              <a:rPr lang="en-US" sz="1200" b="1" dirty="0">
                <a:solidFill>
                  <a:srgbClr val="FFFF00"/>
                </a:solidFill>
              </a:rPr>
              <a:t> Guidelines for Prevention of NSAID-Related Ulcer </a:t>
            </a:r>
            <a:r>
              <a:rPr lang="en-US" sz="1200" b="1" dirty="0" smtClean="0">
                <a:solidFill>
                  <a:srgbClr val="FFFF00"/>
                </a:solidFill>
              </a:rPr>
              <a:t>Complications. The American </a:t>
            </a:r>
            <a:r>
              <a:rPr lang="en-US" sz="1200" b="1" dirty="0">
                <a:solidFill>
                  <a:srgbClr val="FFFF00"/>
                </a:solidFill>
              </a:rPr>
              <a:t>Journal </a:t>
            </a:r>
            <a:r>
              <a:rPr lang="en-US" sz="1200" b="1" dirty="0" smtClean="0">
                <a:solidFill>
                  <a:srgbClr val="FFFF00"/>
                </a:solidFill>
              </a:rPr>
              <a:t>of GASTROENTEROLOGY, 2009</a:t>
            </a:r>
            <a:endParaRPr lang="en-US" sz="1200" b="1" dirty="0">
              <a:solidFill>
                <a:srgbClr val="FFFF00"/>
              </a:solidFill>
            </a:endParaRPr>
          </a:p>
        </p:txBody>
      </p:sp>
    </p:spTree>
    <p:extLst>
      <p:ext uri="{BB962C8B-B14F-4D97-AF65-F5344CB8AC3E}">
        <p14:creationId xmlns:p14="http://schemas.microsoft.com/office/powerpoint/2010/main" val="317177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ircle(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28"/>
          <a:stretch/>
        </p:blipFill>
        <p:spPr bwMode="auto">
          <a:xfrm>
            <a:off x="1" y="596901"/>
            <a:ext cx="9143999"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000" y="2438400"/>
            <a:ext cx="8915400"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45000" y="5849035"/>
            <a:ext cx="4572000" cy="646331"/>
          </a:xfrm>
          <a:prstGeom prst="rect">
            <a:avLst/>
          </a:prstGeom>
        </p:spPr>
        <p:txBody>
          <a:bodyPr>
            <a:spAutoFit/>
          </a:bodyPr>
          <a:lstStyle/>
          <a:p>
            <a:r>
              <a:rPr lang="en-US" sz="1200" b="1" dirty="0">
                <a:solidFill>
                  <a:srgbClr val="FFFF00"/>
                </a:solidFill>
              </a:rPr>
              <a:t> Guidelines for Prevention of NSAID-Related Ulcer </a:t>
            </a:r>
            <a:r>
              <a:rPr lang="en-US" sz="1200" b="1" dirty="0" smtClean="0">
                <a:solidFill>
                  <a:srgbClr val="FFFF00"/>
                </a:solidFill>
              </a:rPr>
              <a:t>Complications. The American </a:t>
            </a:r>
            <a:r>
              <a:rPr lang="en-US" sz="1200" b="1" dirty="0">
                <a:solidFill>
                  <a:srgbClr val="FFFF00"/>
                </a:solidFill>
              </a:rPr>
              <a:t>Journal </a:t>
            </a:r>
            <a:r>
              <a:rPr lang="en-US" sz="1200" b="1" dirty="0" smtClean="0">
                <a:solidFill>
                  <a:srgbClr val="FFFF00"/>
                </a:solidFill>
              </a:rPr>
              <a:t>of GASTROENTEROLOGY, 2009</a:t>
            </a:r>
            <a:endParaRPr lang="en-US" sz="1200" b="1" dirty="0">
              <a:solidFill>
                <a:srgbClr val="FFFF00"/>
              </a:solidFill>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4126940"/>
            <a:ext cx="4057650" cy="1462990"/>
          </a:xfrm>
          <a:prstGeom prst="rect">
            <a:avLst/>
          </a:prstGeom>
          <a:ln w="38100">
            <a:solidFill>
              <a:srgbClr val="FF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3937001"/>
            <a:ext cx="4127500" cy="2235200"/>
          </a:xfrm>
          <a:prstGeom prst="rect">
            <a:avLst/>
          </a:prstGeom>
          <a:ln w="38100">
            <a:solidFill>
              <a:srgbClr val="FF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7040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955800"/>
            <a:ext cx="7950200" cy="1612900"/>
          </a:xfrm>
        </p:spPr>
        <p:txBody>
          <a:bodyPr/>
          <a:lstStyle/>
          <a:p>
            <a:pPr algn="ctr">
              <a:lnSpc>
                <a:spcPct val="150000"/>
              </a:lnSpc>
            </a:pPr>
            <a:r>
              <a:rPr lang="en-US" sz="60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CV Safety of NSAIDs</a:t>
            </a:r>
            <a:endParaRPr lang="en-US" sz="6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4162525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ryam\Desktop\Iran University of Medical Sciences\Pian\Fig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54000"/>
            <a:ext cx="3695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Maryam\Desktop\Iran University of Medical Sciences\Pian\Figure\LowBackPi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177800"/>
            <a:ext cx="3955144"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aryam\Desktop\Iran University of Medical Sciences\Pian\Figure\Fibro-150x150.jpg"/>
          <p:cNvPicPr>
            <a:picLocks noChangeAspect="1" noChangeArrowheads="1"/>
          </p:cNvPicPr>
          <p:nvPr/>
        </p:nvPicPr>
        <p:blipFill rotWithShape="1">
          <a:blip r:embed="rId4">
            <a:extLst>
              <a:ext uri="{28A0092B-C50C-407E-A947-70E740481C1C}">
                <a14:useLocalDpi xmlns:a14="http://schemas.microsoft.com/office/drawing/2010/main" val="0"/>
              </a:ext>
            </a:extLst>
          </a:blip>
          <a:srcRect l="5056" r="6741"/>
          <a:stretch/>
        </p:blipFill>
        <p:spPr bwMode="auto">
          <a:xfrm>
            <a:off x="622300" y="2895600"/>
            <a:ext cx="2984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Maryam\Desktop\Iran University of Medical Sciences\Pian\Figur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2989263"/>
            <a:ext cx="2724038" cy="263683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Maryam\Desktop\Iran University of Medical Sciences\Pian\Figure\shingles-r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572000"/>
            <a:ext cx="24511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46519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sz="2000" b="1" dirty="0">
                <a:latin typeface="Arial" pitchFamily="34" charset="0"/>
                <a:cs typeface="Arial" pitchFamily="34" charset="0"/>
              </a:rPr>
              <a:t>The importance of </a:t>
            </a:r>
            <a:r>
              <a:rPr lang="en-US" sz="2000" b="1" dirty="0" err="1">
                <a:latin typeface="Arial" pitchFamily="34" charset="0"/>
                <a:cs typeface="Arial" pitchFamily="34" charset="0"/>
              </a:rPr>
              <a:t>prostanoids</a:t>
            </a:r>
            <a:r>
              <a:rPr lang="en-US" sz="2000" b="1" dirty="0">
                <a:latin typeface="Arial" pitchFamily="34" charset="0"/>
                <a:cs typeface="Arial" pitchFamily="34" charset="0"/>
              </a:rPr>
              <a:t> in maintaining CV homeostasis was primarily highlighted by the evidence that the </a:t>
            </a:r>
            <a:r>
              <a:rPr lang="en-US" sz="2000" b="1" dirty="0" smtClean="0">
                <a:latin typeface="Arial" pitchFamily="34" charset="0"/>
                <a:cs typeface="Arial" pitchFamily="34" charset="0"/>
              </a:rPr>
              <a:t>NSAID, aspirin</a:t>
            </a:r>
            <a:r>
              <a:rPr lang="en-US" sz="2000" b="1" dirty="0">
                <a:latin typeface="Arial" pitchFamily="34" charset="0"/>
                <a:cs typeface="Arial" pitchFamily="34" charset="0"/>
              </a:rPr>
              <a:t>, at low-doses, reduces the secondary incidence of myocardial infarction and stroke by approximately one </a:t>
            </a:r>
            <a:r>
              <a:rPr lang="en-US" sz="2000" b="1" dirty="0" smtClean="0">
                <a:latin typeface="Arial" pitchFamily="34" charset="0"/>
                <a:cs typeface="Arial" pitchFamily="34" charset="0"/>
              </a:rPr>
              <a:t>quarter.</a:t>
            </a:r>
          </a:p>
          <a:p>
            <a:pPr algn="just">
              <a:lnSpc>
                <a:spcPct val="150000"/>
              </a:lnSpc>
            </a:pPr>
            <a:endParaRPr lang="en-US" sz="1000" b="1" dirty="0" smtClean="0">
              <a:latin typeface="Arial" pitchFamily="34" charset="0"/>
              <a:cs typeface="Arial" pitchFamily="34" charset="0"/>
            </a:endParaRPr>
          </a:p>
          <a:p>
            <a:pPr algn="just">
              <a:lnSpc>
                <a:spcPct val="150000"/>
              </a:lnSpc>
            </a:pPr>
            <a:r>
              <a:rPr lang="en-US" sz="2000" b="1" i="1" dirty="0">
                <a:solidFill>
                  <a:srgbClr val="FFFF00"/>
                </a:solidFill>
                <a:latin typeface="Arial" pitchFamily="34" charset="0"/>
                <a:cs typeface="Arial" pitchFamily="34" charset="0"/>
              </a:rPr>
              <a:t>In contrast to aspirin, </a:t>
            </a:r>
            <a:r>
              <a:rPr lang="en-US" sz="2000" b="1" i="1" dirty="0" err="1">
                <a:solidFill>
                  <a:srgbClr val="FFFF00"/>
                </a:solidFill>
                <a:latin typeface="Arial" pitchFamily="34" charset="0"/>
                <a:cs typeface="Arial" pitchFamily="34" charset="0"/>
              </a:rPr>
              <a:t>tNSAIDs</a:t>
            </a:r>
            <a:r>
              <a:rPr lang="en-US" sz="2000" b="1" i="1" dirty="0">
                <a:solidFill>
                  <a:srgbClr val="FFFF00"/>
                </a:solidFill>
                <a:latin typeface="Arial" pitchFamily="34" charset="0"/>
                <a:cs typeface="Arial" pitchFamily="34" charset="0"/>
              </a:rPr>
              <a:t> and </a:t>
            </a:r>
            <a:r>
              <a:rPr lang="en-US" sz="2000" b="1" i="1" dirty="0" err="1">
                <a:solidFill>
                  <a:srgbClr val="FFFF00"/>
                </a:solidFill>
                <a:latin typeface="Arial" pitchFamily="34" charset="0"/>
                <a:cs typeface="Arial" pitchFamily="34" charset="0"/>
              </a:rPr>
              <a:t>coxibs</a:t>
            </a:r>
            <a:r>
              <a:rPr lang="en-US" sz="2000" b="1" i="1" dirty="0">
                <a:solidFill>
                  <a:srgbClr val="FFFF00"/>
                </a:solidFill>
                <a:latin typeface="Arial" pitchFamily="34" charset="0"/>
                <a:cs typeface="Arial" pitchFamily="34" charset="0"/>
              </a:rPr>
              <a:t> are associated with an increased CV </a:t>
            </a:r>
            <a:r>
              <a:rPr lang="en-US" sz="2000" b="1" i="1" dirty="0" smtClean="0">
                <a:solidFill>
                  <a:srgbClr val="FFFF00"/>
                </a:solidFill>
                <a:latin typeface="Arial" pitchFamily="34" charset="0"/>
                <a:cs typeface="Arial" pitchFamily="34" charset="0"/>
              </a:rPr>
              <a:t>risk</a:t>
            </a:r>
          </a:p>
          <a:p>
            <a:pPr algn="just">
              <a:lnSpc>
                <a:spcPct val="150000"/>
              </a:lnSpc>
            </a:pPr>
            <a:endParaRPr lang="en-US" sz="1000" b="1" i="1" dirty="0" smtClean="0">
              <a:solidFill>
                <a:srgbClr val="FFFF00"/>
              </a:solidFill>
              <a:latin typeface="Arial" pitchFamily="34" charset="0"/>
              <a:cs typeface="Arial" pitchFamily="34" charset="0"/>
            </a:endParaRPr>
          </a:p>
        </p:txBody>
      </p:sp>
      <p:sp>
        <p:nvSpPr>
          <p:cNvPr id="4" name="Rectangle 3"/>
          <p:cNvSpPr/>
          <p:nvPr/>
        </p:nvSpPr>
        <p:spPr>
          <a:xfrm>
            <a:off x="6680295" y="6008105"/>
            <a:ext cx="2177199" cy="461665"/>
          </a:xfrm>
          <a:prstGeom prst="rect">
            <a:avLst/>
          </a:prstGeom>
        </p:spPr>
        <p:txBody>
          <a:bodyPr wrap="non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p>
          <a:p>
            <a:r>
              <a:rPr lang="en-US" sz="1200" b="1" dirty="0">
                <a:solidFill>
                  <a:srgbClr val="FFFF00"/>
                </a:solidFill>
                <a:latin typeface="Arial" pitchFamily="34" charset="0"/>
                <a:cs typeface="Arial" pitchFamily="34" charset="0"/>
              </a:rPr>
              <a:t>UpToDate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37335115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934357"/>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sz="2000" b="1" dirty="0">
                <a:latin typeface="Arial" pitchFamily="34" charset="0"/>
                <a:cs typeface="Arial" pitchFamily="34" charset="0"/>
              </a:rPr>
              <a:t>A network meta-analysis including 31 randomized controlled trials (</a:t>
            </a:r>
            <a:r>
              <a:rPr lang="en-US" sz="2000" b="1" dirty="0" smtClean="0">
                <a:latin typeface="Arial" pitchFamily="34" charset="0"/>
                <a:cs typeface="Arial" pitchFamily="34" charset="0"/>
              </a:rPr>
              <a:t>116,429 patients</a:t>
            </a:r>
            <a:r>
              <a:rPr lang="en-US" sz="2000" b="1" dirty="0">
                <a:latin typeface="Arial" pitchFamily="34" charset="0"/>
                <a:cs typeface="Arial" pitchFamily="34" charset="0"/>
              </a:rPr>
              <a:t>) further supported evidences of the CV risk related to both COX-2 inhibitors and </a:t>
            </a:r>
            <a:r>
              <a:rPr lang="en-US" sz="2000" b="1" dirty="0" err="1">
                <a:latin typeface="Arial" pitchFamily="34" charset="0"/>
                <a:cs typeface="Arial" pitchFamily="34" charset="0"/>
              </a:rPr>
              <a:t>tNSAIDs</a:t>
            </a:r>
            <a:r>
              <a:rPr lang="en-US" sz="2000" b="1" dirty="0">
                <a:latin typeface="Arial" pitchFamily="34" charset="0"/>
                <a:cs typeface="Arial" pitchFamily="34" charset="0"/>
              </a:rPr>
              <a:t>, showing that</a:t>
            </a:r>
            <a:r>
              <a:rPr lang="en-US" sz="2000" b="1" dirty="0" smtClean="0">
                <a:latin typeface="Arial" pitchFamily="34" charset="0"/>
                <a:cs typeface="Arial" pitchFamily="34" charset="0"/>
              </a:rPr>
              <a:t>:</a:t>
            </a:r>
          </a:p>
          <a:p>
            <a:pPr lvl="1" algn="just">
              <a:lnSpc>
                <a:spcPct val="150000"/>
              </a:lnSpc>
              <a:buFont typeface="Wingdings" pitchFamily="2" charset="2"/>
              <a:buChar char="ü"/>
            </a:pPr>
            <a:r>
              <a:rPr lang="en-US" sz="2000" b="1" dirty="0" err="1">
                <a:solidFill>
                  <a:srgbClr val="820000"/>
                </a:solidFill>
                <a:latin typeface="Arial" pitchFamily="34" charset="0"/>
                <a:cs typeface="Arial" pitchFamily="34" charset="0"/>
              </a:rPr>
              <a:t>Rofecoxib</a:t>
            </a:r>
            <a:r>
              <a:rPr lang="en-US" sz="2000" b="1" dirty="0">
                <a:solidFill>
                  <a:srgbClr val="820000"/>
                </a:solidFill>
                <a:latin typeface="Arial" pitchFamily="34" charset="0"/>
                <a:cs typeface="Arial" pitchFamily="34" charset="0"/>
              </a:rPr>
              <a:t> and </a:t>
            </a:r>
            <a:r>
              <a:rPr lang="en-US" sz="2000" b="1" dirty="0" err="1">
                <a:solidFill>
                  <a:srgbClr val="820000"/>
                </a:solidFill>
                <a:latin typeface="Arial" pitchFamily="34" charset="0"/>
                <a:cs typeface="Arial" pitchFamily="34" charset="0"/>
              </a:rPr>
              <a:t>lumiracoxib</a:t>
            </a:r>
            <a:r>
              <a:rPr lang="en-US" sz="2000" b="1" dirty="0">
                <a:solidFill>
                  <a:srgbClr val="820000"/>
                </a:solidFill>
                <a:latin typeface="Arial" pitchFamily="34" charset="0"/>
                <a:cs typeface="Arial" pitchFamily="34" charset="0"/>
              </a:rPr>
              <a:t> were associated with the highest risk of </a:t>
            </a:r>
            <a:r>
              <a:rPr lang="en-US" sz="2000" b="1" dirty="0" smtClean="0">
                <a:solidFill>
                  <a:srgbClr val="820000"/>
                </a:solidFill>
                <a:latin typeface="Arial" pitchFamily="34" charset="0"/>
                <a:cs typeface="Arial" pitchFamily="34" charset="0"/>
              </a:rPr>
              <a:t>MI</a:t>
            </a:r>
          </a:p>
          <a:p>
            <a:pPr lvl="1" algn="just">
              <a:lnSpc>
                <a:spcPct val="150000"/>
              </a:lnSpc>
              <a:buFont typeface="Wingdings" pitchFamily="2" charset="2"/>
              <a:buChar char="ü"/>
            </a:pPr>
            <a:r>
              <a:rPr lang="en-US" sz="2000" b="1" dirty="0">
                <a:solidFill>
                  <a:srgbClr val="820000"/>
                </a:solidFill>
                <a:latin typeface="Arial" pitchFamily="34" charset="0"/>
                <a:cs typeface="Arial" pitchFamily="34" charset="0"/>
              </a:rPr>
              <a:t>Ibuprofen and </a:t>
            </a:r>
            <a:r>
              <a:rPr lang="en-US" sz="2000" b="1" dirty="0" err="1">
                <a:solidFill>
                  <a:srgbClr val="820000"/>
                </a:solidFill>
                <a:latin typeface="Arial" pitchFamily="34" charset="0"/>
                <a:cs typeface="Arial" pitchFamily="34" charset="0"/>
              </a:rPr>
              <a:t>diclofenac</a:t>
            </a:r>
            <a:r>
              <a:rPr lang="en-US" sz="2000" b="1" dirty="0">
                <a:solidFill>
                  <a:srgbClr val="820000"/>
                </a:solidFill>
                <a:latin typeface="Arial" pitchFamily="34" charset="0"/>
                <a:cs typeface="Arial" pitchFamily="34" charset="0"/>
              </a:rPr>
              <a:t> were associated with the highest risk of </a:t>
            </a:r>
            <a:r>
              <a:rPr lang="en-US" sz="2000" b="1" dirty="0" smtClean="0">
                <a:solidFill>
                  <a:srgbClr val="820000"/>
                </a:solidFill>
                <a:latin typeface="Arial" pitchFamily="34" charset="0"/>
                <a:cs typeface="Arial" pitchFamily="34" charset="0"/>
              </a:rPr>
              <a:t>stroke</a:t>
            </a:r>
          </a:p>
          <a:p>
            <a:pPr lvl="1" algn="just">
              <a:lnSpc>
                <a:spcPct val="150000"/>
              </a:lnSpc>
              <a:buFont typeface="Wingdings" pitchFamily="2" charset="2"/>
              <a:buChar char="ü"/>
            </a:pPr>
            <a:r>
              <a:rPr lang="en-US" sz="2000" b="1" dirty="0">
                <a:solidFill>
                  <a:srgbClr val="FFFF00"/>
                </a:solidFill>
                <a:latin typeface="Arial" pitchFamily="34" charset="0"/>
                <a:cs typeface="Arial" pitchFamily="34" charset="0"/>
              </a:rPr>
              <a:t> Naproxen seemed </a:t>
            </a:r>
            <a:r>
              <a:rPr lang="en-US" sz="2000" b="1" dirty="0" smtClean="0">
                <a:solidFill>
                  <a:srgbClr val="FFFF00"/>
                </a:solidFill>
                <a:latin typeface="Arial" pitchFamily="34" charset="0"/>
                <a:cs typeface="Arial" pitchFamily="34" charset="0"/>
              </a:rPr>
              <a:t>least harmful</a:t>
            </a:r>
            <a:r>
              <a:rPr lang="en-US" sz="2000" b="1" dirty="0">
                <a:solidFill>
                  <a:srgbClr val="FFFF00"/>
                </a:solidFill>
                <a:latin typeface="Arial" pitchFamily="34" charset="0"/>
                <a:cs typeface="Arial" pitchFamily="34" charset="0"/>
              </a:rPr>
              <a:t>.</a:t>
            </a:r>
            <a:endParaRPr lang="en-US" sz="2000" b="1" dirty="0" smtClean="0">
              <a:solidFill>
                <a:srgbClr val="FFFF00"/>
              </a:solidFill>
              <a:latin typeface="Arial" pitchFamily="34" charset="0"/>
              <a:cs typeface="Arial" pitchFamily="34" charset="0"/>
            </a:endParaRPr>
          </a:p>
        </p:txBody>
      </p:sp>
      <p:sp>
        <p:nvSpPr>
          <p:cNvPr id="4" name="Rectangle 3"/>
          <p:cNvSpPr/>
          <p:nvPr/>
        </p:nvSpPr>
        <p:spPr>
          <a:xfrm>
            <a:off x="6391660" y="5648483"/>
            <a:ext cx="2177199" cy="646331"/>
          </a:xfrm>
          <a:prstGeom prst="rect">
            <a:avLst/>
          </a:prstGeom>
        </p:spPr>
        <p:txBody>
          <a:bodyPr wrap="none">
            <a:spAutoFit/>
          </a:bodyPr>
          <a:lstStyle/>
          <a:p>
            <a:r>
              <a:rPr lang="en-US" sz="1200" b="1" dirty="0" smtClean="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p>
          <a:p>
            <a:r>
              <a:rPr lang="en-US" sz="1200" b="1" dirty="0">
                <a:solidFill>
                  <a:srgbClr val="FFFF00"/>
                </a:solidFill>
                <a:latin typeface="Arial" pitchFamily="34" charset="0"/>
                <a:cs typeface="Arial" pitchFamily="34" charset="0"/>
              </a:rPr>
              <a:t>UpToDate </a:t>
            </a:r>
            <a:r>
              <a:rPr lang="en-US" sz="1200" b="1" dirty="0" smtClean="0">
                <a:solidFill>
                  <a:srgbClr val="FFFF00"/>
                </a:solidFill>
                <a:latin typeface="Arial" pitchFamily="34" charset="0"/>
                <a:cs typeface="Arial" pitchFamily="34" charset="0"/>
              </a:rPr>
              <a:t>2018</a:t>
            </a:r>
            <a:endParaRPr lang="en-US" sz="1200" b="1" dirty="0" smtClean="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BMJ2011;342:c7086</a:t>
            </a:r>
          </a:p>
        </p:txBody>
      </p:sp>
    </p:spTree>
    <p:extLst>
      <p:ext uri="{BB962C8B-B14F-4D97-AF65-F5344CB8AC3E}">
        <p14:creationId xmlns:p14="http://schemas.microsoft.com/office/powerpoint/2010/main" val="175472377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sz="2000" b="1" dirty="0">
                <a:latin typeface="Arial" pitchFamily="34" charset="0"/>
                <a:cs typeface="Arial" pitchFamily="34" charset="0"/>
              </a:rPr>
              <a:t>In patients with and without cardiovascular disease, the use of most </a:t>
            </a:r>
            <a:r>
              <a:rPr lang="en-US" sz="2000" b="1" dirty="0" smtClean="0">
                <a:latin typeface="Arial" pitchFamily="34" charset="0"/>
                <a:cs typeface="Arial" pitchFamily="34" charset="0"/>
              </a:rPr>
              <a:t>NSAIDs </a:t>
            </a:r>
            <a:r>
              <a:rPr lang="en-US" sz="2000" b="1" dirty="0">
                <a:latin typeface="Arial" pitchFamily="34" charset="0"/>
                <a:cs typeface="Arial" pitchFamily="34" charset="0"/>
              </a:rPr>
              <a:t>and </a:t>
            </a:r>
            <a:r>
              <a:rPr lang="en-US" sz="2000" b="1" dirty="0" smtClean="0">
                <a:latin typeface="Arial" pitchFamily="34" charset="0"/>
                <a:cs typeface="Arial" pitchFamily="34" charset="0"/>
              </a:rPr>
              <a:t>COX2 inhibitors </a:t>
            </a:r>
            <a:r>
              <a:rPr lang="en-US" sz="2000" b="1" dirty="0">
                <a:latin typeface="Arial" pitchFamily="34" charset="0"/>
                <a:cs typeface="Arial" pitchFamily="34" charset="0"/>
              </a:rPr>
              <a:t>is </a:t>
            </a:r>
            <a:r>
              <a:rPr lang="en-US" sz="2000" b="1" dirty="0" smtClean="0">
                <a:latin typeface="Arial" pitchFamily="34" charset="0"/>
                <a:cs typeface="Arial" pitchFamily="34" charset="0"/>
              </a:rPr>
              <a:t>associated</a:t>
            </a:r>
            <a:r>
              <a:rPr lang="fa-IR" sz="2000" b="1" dirty="0" smtClean="0">
                <a:latin typeface="Arial" pitchFamily="34" charset="0"/>
                <a:cs typeface="Arial" pitchFamily="34" charset="0"/>
              </a:rPr>
              <a:t> </a:t>
            </a:r>
            <a:r>
              <a:rPr lang="en-US" sz="2000" b="1" dirty="0">
                <a:latin typeface="Arial" pitchFamily="34" charset="0"/>
                <a:cs typeface="Arial" pitchFamily="34" charset="0"/>
              </a:rPr>
              <a:t> with an increased risk of adverse cardiovascular events, including death, myocardial infarction (MI), heart failure (HF), and stroke. The risk varies depending upon the baseline cardiovascular event risk of the patient, the NSAID chosen, and its dose. </a:t>
            </a:r>
            <a:endParaRPr lang="en-US" sz="1000" b="1" i="1" dirty="0" smtClean="0">
              <a:solidFill>
                <a:srgbClr val="FFFF00"/>
              </a:solidFill>
              <a:latin typeface="Arial" pitchFamily="34" charset="0"/>
              <a:cs typeface="Arial" pitchFamily="34" charset="0"/>
            </a:endParaRPr>
          </a:p>
        </p:txBody>
      </p:sp>
      <p:sp>
        <p:nvSpPr>
          <p:cNvPr id="4" name="Rectangle 3"/>
          <p:cNvSpPr/>
          <p:nvPr/>
        </p:nvSpPr>
        <p:spPr>
          <a:xfrm>
            <a:off x="5868936" y="5956589"/>
            <a:ext cx="2177199" cy="646331"/>
          </a:xfrm>
          <a:prstGeom prst="rect">
            <a:avLst/>
          </a:prstGeom>
        </p:spPr>
        <p:txBody>
          <a:bodyPr wrap="non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p>
          <a:p>
            <a:r>
              <a:rPr lang="en-US" sz="1200" b="1" dirty="0" smtClean="0">
                <a:solidFill>
                  <a:srgbClr val="FFFF00"/>
                </a:solidFill>
                <a:latin typeface="Arial" pitchFamily="34" charset="0"/>
                <a:cs typeface="Arial" pitchFamily="34" charset="0"/>
              </a:rPr>
              <a:t>UpToDate </a:t>
            </a:r>
            <a:r>
              <a:rPr lang="en-US" sz="1200" b="1" dirty="0">
                <a:solidFill>
                  <a:srgbClr val="FFFF00"/>
                </a:solidFill>
                <a:latin typeface="Arial" pitchFamily="34" charset="0"/>
                <a:cs typeface="Arial" pitchFamily="34" charset="0"/>
              </a:rPr>
              <a:t>2018</a:t>
            </a:r>
          </a:p>
          <a:p>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919494401"/>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2"/>
          <a:stretch/>
        </p:blipFill>
        <p:spPr bwMode="auto">
          <a:xfrm>
            <a:off x="1" y="368300"/>
            <a:ext cx="9144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17800"/>
            <a:ext cx="9144000" cy="339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3924300"/>
            <a:ext cx="3759199" cy="4127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4421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49301" y="1549400"/>
            <a:ext cx="7874000" cy="5207000"/>
          </a:xfrm>
        </p:spPr>
        <p:txBody>
          <a:bodyPr/>
          <a:lstStyle/>
          <a:p>
            <a:pPr marL="0" indent="0" algn="just">
              <a:lnSpc>
                <a:spcPct val="150000"/>
              </a:lnSpc>
              <a:buNone/>
            </a:pPr>
            <a:r>
              <a:rPr lang="en-US" sz="2000" b="1" dirty="0" smtClean="0">
                <a:solidFill>
                  <a:srgbClr val="FFC000"/>
                </a:solidFill>
                <a:latin typeface="Arial" pitchFamily="34" charset="0"/>
                <a:cs typeface="Arial" pitchFamily="34" charset="0"/>
              </a:rPr>
              <a:t>Could NSAIDs block the antiplatelet effect of ASA?</a:t>
            </a:r>
          </a:p>
          <a:p>
            <a:pPr algn="just">
              <a:lnSpc>
                <a:spcPct val="150000"/>
              </a:lnSpc>
              <a:buFont typeface="Wingdings" pitchFamily="2" charset="2"/>
              <a:buChar char="§"/>
            </a:pPr>
            <a:r>
              <a:rPr lang="en-US" sz="2000" b="1" dirty="0">
                <a:solidFill>
                  <a:srgbClr val="FFFF00"/>
                </a:solidFill>
                <a:latin typeface="Arial" pitchFamily="34" charset="0"/>
                <a:cs typeface="Arial" pitchFamily="34" charset="0"/>
              </a:rPr>
              <a:t>In 2006, the FDA released a warning statement on the concomitant use of both aspirin and ibuprofen</a:t>
            </a:r>
            <a:r>
              <a:rPr lang="en-US" sz="2000" b="1" dirty="0" smtClean="0">
                <a:solidFill>
                  <a:srgbClr val="FFFF00"/>
                </a:solidFill>
                <a:latin typeface="Arial" pitchFamily="34" charset="0"/>
                <a:cs typeface="Arial" pitchFamily="34" charset="0"/>
              </a:rPr>
              <a:t>.</a:t>
            </a:r>
          </a:p>
          <a:p>
            <a:pPr algn="just">
              <a:lnSpc>
                <a:spcPct val="150000"/>
              </a:lnSpc>
              <a:buFont typeface="Wingdings" pitchFamily="2" charset="2"/>
              <a:buChar char="§"/>
            </a:pPr>
            <a:r>
              <a:rPr lang="en-US" sz="2000" b="1" dirty="0" smtClean="0">
                <a:latin typeface="Arial" pitchFamily="34" charset="0"/>
                <a:cs typeface="Arial" pitchFamily="34" charset="0"/>
              </a:rPr>
              <a:t>Treatment with ibuprofen prior to ASA blocked this effect</a:t>
            </a:r>
          </a:p>
          <a:p>
            <a:pPr algn="just">
              <a:lnSpc>
                <a:spcPct val="150000"/>
              </a:lnSpc>
              <a:buFont typeface="Wingdings" pitchFamily="2" charset="2"/>
              <a:buChar char="§"/>
            </a:pPr>
            <a:r>
              <a:rPr lang="en-US" sz="2000" b="1" dirty="0" smtClean="0">
                <a:latin typeface="Arial" pitchFamily="34" charset="0"/>
                <a:cs typeface="Arial" pitchFamily="34" charset="0"/>
              </a:rPr>
              <a:t>No reduction in platelet inhibition when given after ASA</a:t>
            </a:r>
          </a:p>
          <a:p>
            <a:pPr algn="just">
              <a:lnSpc>
                <a:spcPct val="150000"/>
              </a:lnSpc>
              <a:buFont typeface="Wingdings" pitchFamily="2" charset="2"/>
              <a:buChar char="§"/>
            </a:pPr>
            <a:r>
              <a:rPr lang="en-US" sz="2000" b="1" dirty="0" smtClean="0">
                <a:solidFill>
                  <a:srgbClr val="820000"/>
                </a:solidFill>
                <a:latin typeface="Arial" pitchFamily="34" charset="0"/>
                <a:cs typeface="Arial" pitchFamily="34" charset="0"/>
              </a:rPr>
              <a:t>Taking </a:t>
            </a:r>
            <a:r>
              <a:rPr lang="en-US" sz="2000" b="1" dirty="0">
                <a:solidFill>
                  <a:srgbClr val="820000"/>
                </a:solidFill>
                <a:latin typeface="Arial" pitchFamily="34" charset="0"/>
                <a:cs typeface="Arial" pitchFamily="34" charset="0"/>
              </a:rPr>
              <a:t>ibuprofen at least 2 hours after </a:t>
            </a:r>
            <a:r>
              <a:rPr lang="en-US" sz="2000" b="1" dirty="0" smtClean="0">
                <a:solidFill>
                  <a:srgbClr val="820000"/>
                </a:solidFill>
                <a:latin typeface="Arial" pitchFamily="34" charset="0"/>
                <a:cs typeface="Arial" pitchFamily="34" charset="0"/>
              </a:rPr>
              <a:t>daily </a:t>
            </a:r>
            <a:r>
              <a:rPr lang="en-US" sz="2000" b="1" dirty="0">
                <a:solidFill>
                  <a:srgbClr val="820000"/>
                </a:solidFill>
                <a:latin typeface="Arial" pitchFamily="34" charset="0"/>
                <a:cs typeface="Arial" pitchFamily="34" charset="0"/>
              </a:rPr>
              <a:t>dose of aspirin, as well as taking </a:t>
            </a:r>
            <a:r>
              <a:rPr lang="en-US" sz="2000" b="1" dirty="0" smtClean="0">
                <a:solidFill>
                  <a:srgbClr val="820000"/>
                </a:solidFill>
                <a:latin typeface="Arial" pitchFamily="34" charset="0"/>
                <a:cs typeface="Arial" pitchFamily="34" charset="0"/>
              </a:rPr>
              <a:t>daily </a:t>
            </a:r>
            <a:r>
              <a:rPr lang="en-US" sz="2000" b="1" dirty="0">
                <a:solidFill>
                  <a:srgbClr val="820000"/>
                </a:solidFill>
                <a:latin typeface="Arial" pitchFamily="34" charset="0"/>
                <a:cs typeface="Arial" pitchFamily="34" charset="0"/>
              </a:rPr>
              <a:t>aspirin dose at </a:t>
            </a:r>
            <a:r>
              <a:rPr lang="en-US" sz="2000" b="1" dirty="0" smtClean="0">
                <a:solidFill>
                  <a:srgbClr val="820000"/>
                </a:solidFill>
                <a:latin typeface="Arial" pitchFamily="34" charset="0"/>
                <a:cs typeface="Arial" pitchFamily="34" charset="0"/>
              </a:rPr>
              <a:t>least 8 </a:t>
            </a:r>
            <a:r>
              <a:rPr lang="en-US" sz="2000" b="1" dirty="0">
                <a:solidFill>
                  <a:srgbClr val="820000"/>
                </a:solidFill>
                <a:latin typeface="Arial" pitchFamily="34" charset="0"/>
                <a:cs typeface="Arial" pitchFamily="34" charset="0"/>
              </a:rPr>
              <a:t>hours after the last dose </a:t>
            </a:r>
            <a:r>
              <a:rPr lang="en-US" sz="2000" b="1" dirty="0" smtClean="0">
                <a:solidFill>
                  <a:srgbClr val="820000"/>
                </a:solidFill>
                <a:latin typeface="Arial" pitchFamily="34" charset="0"/>
                <a:cs typeface="Arial" pitchFamily="34" charset="0"/>
              </a:rPr>
              <a:t>of ibuprofen</a:t>
            </a:r>
          </a:p>
        </p:txBody>
      </p:sp>
      <p:sp>
        <p:nvSpPr>
          <p:cNvPr id="4" name="Rectangle 3"/>
          <p:cNvSpPr/>
          <p:nvPr/>
        </p:nvSpPr>
        <p:spPr>
          <a:xfrm>
            <a:off x="5538368" y="5847834"/>
            <a:ext cx="3404906" cy="461665"/>
          </a:xfrm>
          <a:prstGeom prst="rect">
            <a:avLst/>
          </a:prstGeom>
        </p:spPr>
        <p:txBody>
          <a:bodyPr wrap="none">
            <a:spAutoFit/>
          </a:bodyPr>
          <a:lstStyle/>
          <a:p>
            <a:r>
              <a:rPr lang="en-US" sz="1200" b="1" dirty="0">
                <a:solidFill>
                  <a:srgbClr val="FFFF00"/>
                </a:solidFill>
                <a:latin typeface="Arial" pitchFamily="34" charset="0"/>
                <a:cs typeface="Arial" pitchFamily="34" charset="0"/>
              </a:rPr>
              <a:t>Applied Therapeutics. </a:t>
            </a:r>
            <a:r>
              <a:rPr lang="en-US" sz="1200" b="1" dirty="0">
                <a:solidFill>
                  <a:srgbClr val="FFFF00"/>
                </a:solidFill>
                <a:latin typeface="Arial" pitchFamily="34" charset="0"/>
                <a:cs typeface="Arial" pitchFamily="34" charset="0"/>
              </a:rPr>
              <a:t>2018. UpToDate 2018 </a:t>
            </a:r>
            <a:endParaRPr lang="en-US" sz="1200" b="1" dirty="0" smtClean="0">
              <a:solidFill>
                <a:srgbClr val="FFFF00"/>
              </a:solidFill>
              <a:latin typeface="Arial" pitchFamily="34" charset="0"/>
              <a:cs typeface="Arial" pitchFamily="34" charset="0"/>
            </a:endParaRPr>
          </a:p>
          <a:p>
            <a:r>
              <a:rPr lang="en-US" sz="1200" b="1" dirty="0" smtClean="0">
                <a:solidFill>
                  <a:srgbClr val="FFFF00"/>
                </a:solidFill>
                <a:latin typeface="Arial" pitchFamily="34" charset="0"/>
                <a:cs typeface="Arial" pitchFamily="34" charset="0"/>
              </a:rPr>
              <a:t>N </a:t>
            </a:r>
            <a:r>
              <a:rPr lang="en-US" sz="1200" b="1" dirty="0" err="1" smtClean="0">
                <a:solidFill>
                  <a:srgbClr val="FFFF00"/>
                </a:solidFill>
                <a:latin typeface="Arial" pitchFamily="34" charset="0"/>
                <a:cs typeface="Arial" pitchFamily="34" charset="0"/>
              </a:rPr>
              <a:t>Engl</a:t>
            </a:r>
            <a:r>
              <a:rPr lang="en-US" sz="1200" b="1" dirty="0" smtClean="0">
                <a:solidFill>
                  <a:srgbClr val="FFFF00"/>
                </a:solidFill>
                <a:latin typeface="Arial" pitchFamily="34" charset="0"/>
                <a:cs typeface="Arial" pitchFamily="34" charset="0"/>
              </a:rPr>
              <a:t> J Med 2001; 345: 1809- </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535369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471" t="1695" r="2068" b="6215"/>
          <a:stretch/>
        </p:blipFill>
        <p:spPr bwMode="auto">
          <a:xfrm>
            <a:off x="4762500" y="266700"/>
            <a:ext cx="38227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896100" y="1295400"/>
            <a:ext cx="838200" cy="7747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743700" y="4508500"/>
            <a:ext cx="990600" cy="736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66701"/>
            <a:ext cx="4203700"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73700" y="6508234"/>
            <a:ext cx="3291912" cy="276999"/>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N </a:t>
            </a:r>
            <a:r>
              <a:rPr lang="en-US" sz="1200" b="1" dirty="0" err="1" smtClean="0">
                <a:solidFill>
                  <a:srgbClr val="FFFF00"/>
                </a:solidFill>
                <a:latin typeface="Arial" pitchFamily="34" charset="0"/>
                <a:cs typeface="Arial" pitchFamily="34" charset="0"/>
              </a:rPr>
              <a:t>Engl</a:t>
            </a:r>
            <a:r>
              <a:rPr lang="en-US" sz="1200" b="1" dirty="0" smtClean="0">
                <a:solidFill>
                  <a:srgbClr val="FFFF00"/>
                </a:solidFill>
                <a:latin typeface="Arial" pitchFamily="34" charset="0"/>
                <a:cs typeface="Arial" pitchFamily="34" charset="0"/>
              </a:rPr>
              <a:t> J Med 2001; 345: 1809-17 </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8717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28"/>
          <a:stretch/>
        </p:blipFill>
        <p:spPr bwMode="auto">
          <a:xfrm>
            <a:off x="1" y="596901"/>
            <a:ext cx="9143999"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000" y="1905000"/>
            <a:ext cx="8915400"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45000" y="5849035"/>
            <a:ext cx="4572000" cy="646331"/>
          </a:xfrm>
          <a:prstGeom prst="rect">
            <a:avLst/>
          </a:prstGeom>
        </p:spPr>
        <p:txBody>
          <a:bodyPr>
            <a:spAutoFit/>
          </a:bodyPr>
          <a:lstStyle/>
          <a:p>
            <a:r>
              <a:rPr lang="en-US" sz="1200" b="1" dirty="0">
                <a:solidFill>
                  <a:srgbClr val="FFFF00"/>
                </a:solidFill>
              </a:rPr>
              <a:t> Guidelines for Prevention of NSAID-Related Ulcer </a:t>
            </a:r>
            <a:r>
              <a:rPr lang="en-US" sz="1200" b="1" dirty="0" smtClean="0">
                <a:solidFill>
                  <a:srgbClr val="FFFF00"/>
                </a:solidFill>
              </a:rPr>
              <a:t>Complications. The American </a:t>
            </a:r>
            <a:r>
              <a:rPr lang="en-US" sz="1200" b="1" dirty="0">
                <a:solidFill>
                  <a:srgbClr val="FFFF00"/>
                </a:solidFill>
              </a:rPr>
              <a:t>Journal </a:t>
            </a:r>
            <a:r>
              <a:rPr lang="en-US" sz="1200" b="1" dirty="0" smtClean="0">
                <a:solidFill>
                  <a:srgbClr val="FFFF00"/>
                </a:solidFill>
              </a:rPr>
              <a:t>of GASTROENTEROLOGY, </a:t>
            </a:r>
            <a:r>
              <a:rPr lang="en-US" sz="1200" b="1" dirty="0" smtClean="0">
                <a:solidFill>
                  <a:srgbClr val="FFFF00"/>
                </a:solidFill>
              </a:rPr>
              <a:t>2009. UpToDate 2018</a:t>
            </a:r>
            <a:endParaRPr lang="en-US" sz="1200" b="1" dirty="0">
              <a:solidFill>
                <a:srgbClr val="FFFF00"/>
              </a:solidFill>
            </a:endParaRPr>
          </a:p>
        </p:txBody>
      </p:sp>
      <p:sp>
        <p:nvSpPr>
          <p:cNvPr id="3" name="Rectangle 2"/>
          <p:cNvSpPr/>
          <p:nvPr/>
        </p:nvSpPr>
        <p:spPr>
          <a:xfrm>
            <a:off x="3060700" y="3238500"/>
            <a:ext cx="5702300" cy="24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31900" y="4167664"/>
            <a:ext cx="6985000" cy="1287532"/>
          </a:xfrm>
          <a:prstGeom prst="rect">
            <a:avLst/>
          </a:prstGeom>
          <a:solidFill>
            <a:srgbClr val="FF99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b="1" dirty="0">
                <a:latin typeface="Arial" pitchFamily="34" charset="0"/>
                <a:cs typeface="Arial" pitchFamily="34" charset="0"/>
              </a:rPr>
              <a:t>Recent findings suggest that the possible interference of naproxen on the antiplatelet effect of aspirin can be minimized </a:t>
            </a:r>
            <a:r>
              <a:rPr lang="en-US" b="1" dirty="0" smtClean="0">
                <a:latin typeface="Arial" pitchFamily="34" charset="0"/>
                <a:cs typeface="Arial" pitchFamily="34" charset="0"/>
              </a:rPr>
              <a:t>by the </a:t>
            </a:r>
            <a:r>
              <a:rPr lang="en-US" b="1" dirty="0">
                <a:latin typeface="Arial" pitchFamily="34" charset="0"/>
                <a:cs typeface="Arial" pitchFamily="34" charset="0"/>
              </a:rPr>
              <a:t>administration of aspirin 2 h before naproxen</a:t>
            </a:r>
          </a:p>
        </p:txBody>
      </p:sp>
    </p:spTree>
    <p:extLst>
      <p:ext uri="{BB962C8B-B14F-4D97-AF65-F5344CB8AC3E}">
        <p14:creationId xmlns:p14="http://schemas.microsoft.com/office/powerpoint/2010/main" val="350962298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7399" y="2279134"/>
            <a:ext cx="6662401" cy="830997"/>
          </a:xfrm>
          <a:prstGeom prst="rect">
            <a:avLst/>
          </a:prstGeom>
        </p:spPr>
        <p:txBody>
          <a:bodyPr wrap="none">
            <a:spAutoFit/>
          </a:bodyPr>
          <a:lstStyle/>
          <a:p>
            <a:r>
              <a:rPr lang="en-US" sz="4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Kidney </a:t>
            </a:r>
            <a:r>
              <a:rPr lang="en-US" sz="4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Safety of NSAIDs</a:t>
            </a:r>
            <a:endParaRPr lang="en-US" sz="4800" dirty="0"/>
          </a:p>
        </p:txBody>
      </p:sp>
    </p:spTree>
    <p:extLst>
      <p:ext uri="{BB962C8B-B14F-4D97-AF65-F5344CB8AC3E}">
        <p14:creationId xmlns:p14="http://schemas.microsoft.com/office/powerpoint/2010/main" val="190937647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sz="2000" b="1" dirty="0">
                <a:latin typeface="Arial" pitchFamily="34" charset="0"/>
                <a:cs typeface="Arial" pitchFamily="34" charset="0"/>
              </a:rPr>
              <a:t>In states of decreased renal perfusion, prostaglandins E2 and </a:t>
            </a:r>
            <a:r>
              <a:rPr lang="en-US" sz="2000" b="1" dirty="0" smtClean="0">
                <a:latin typeface="Arial" pitchFamily="34" charset="0"/>
                <a:cs typeface="Arial" pitchFamily="34" charset="0"/>
              </a:rPr>
              <a:t>I2 compensate </a:t>
            </a:r>
            <a:r>
              <a:rPr lang="en-US" sz="2000" b="1" dirty="0">
                <a:latin typeface="Arial" pitchFamily="34" charset="0"/>
                <a:cs typeface="Arial" pitchFamily="34" charset="0"/>
              </a:rPr>
              <a:t>for the afferent arteriole vasoconstriction by </a:t>
            </a:r>
            <a:r>
              <a:rPr lang="en-US" sz="2000" b="1" dirty="0" smtClean="0">
                <a:latin typeface="Arial" pitchFamily="34" charset="0"/>
                <a:cs typeface="Arial" pitchFamily="34" charset="0"/>
              </a:rPr>
              <a:t>stimulating afferent </a:t>
            </a:r>
            <a:r>
              <a:rPr lang="en-US" sz="2000" b="1" dirty="0">
                <a:latin typeface="Arial" pitchFamily="34" charset="0"/>
                <a:cs typeface="Arial" pitchFamily="34" charset="0"/>
              </a:rPr>
              <a:t>arteriole vasodilation, thereby enhancing </a:t>
            </a:r>
            <a:r>
              <a:rPr lang="en-US" sz="2000" b="1" dirty="0" smtClean="0">
                <a:latin typeface="Arial" pitchFamily="34" charset="0"/>
                <a:cs typeface="Arial" pitchFamily="34" charset="0"/>
              </a:rPr>
              <a:t>renal blood </a:t>
            </a:r>
            <a:r>
              <a:rPr lang="en-US" sz="2000" b="1" dirty="0">
                <a:latin typeface="Arial" pitchFamily="34" charset="0"/>
                <a:cs typeface="Arial" pitchFamily="34" charset="0"/>
              </a:rPr>
              <a:t>flow. Prostaglandin synthesis is mediated </a:t>
            </a:r>
            <a:r>
              <a:rPr lang="en-US" sz="2000" b="1" dirty="0" smtClean="0">
                <a:latin typeface="Arial" pitchFamily="34" charset="0"/>
                <a:cs typeface="Arial" pitchFamily="34" charset="0"/>
              </a:rPr>
              <a:t>predominantly by COX-1 and perhaps COX-2.</a:t>
            </a:r>
          </a:p>
          <a:p>
            <a:pPr algn="just">
              <a:lnSpc>
                <a:spcPct val="150000"/>
              </a:lnSpc>
            </a:pPr>
            <a:endParaRPr lang="en-US" sz="2000" b="1" dirty="0" smtClean="0">
              <a:latin typeface="Arial" pitchFamily="34" charset="0"/>
              <a:cs typeface="Arial" pitchFamily="34" charset="0"/>
            </a:endParaRPr>
          </a:p>
          <a:p>
            <a:pPr algn="just">
              <a:lnSpc>
                <a:spcPct val="150000"/>
              </a:lnSpc>
            </a:pPr>
            <a:r>
              <a:rPr lang="en-US" sz="2000" b="1" dirty="0" smtClean="0">
                <a:latin typeface="Arial" pitchFamily="34" charset="0"/>
                <a:cs typeface="Arial" pitchFamily="34" charset="0"/>
              </a:rPr>
              <a:t> NSAIDs are </a:t>
            </a:r>
            <a:r>
              <a:rPr lang="en-US" sz="2000" b="1" dirty="0">
                <a:latin typeface="Arial" pitchFamily="34" charset="0"/>
                <a:cs typeface="Arial" pitchFamily="34" charset="0"/>
              </a:rPr>
              <a:t>often overlooked as causes of AKI. NSAIDs </a:t>
            </a:r>
            <a:r>
              <a:rPr lang="en-US" sz="2000" b="1" dirty="0" smtClean="0">
                <a:latin typeface="Arial" pitchFamily="34" charset="0"/>
                <a:cs typeface="Arial" pitchFamily="34" charset="0"/>
              </a:rPr>
              <a:t>exert their </a:t>
            </a:r>
            <a:r>
              <a:rPr lang="en-US" sz="2000" b="1" dirty="0">
                <a:latin typeface="Arial" pitchFamily="34" charset="0"/>
                <a:cs typeface="Arial" pitchFamily="34" charset="0"/>
              </a:rPr>
              <a:t>pharmacologic effect by inhibiting prostaglandin </a:t>
            </a:r>
            <a:r>
              <a:rPr lang="en-US" sz="2000" b="1" dirty="0" smtClean="0">
                <a:latin typeface="Arial" pitchFamily="34" charset="0"/>
                <a:cs typeface="Arial" pitchFamily="34" charset="0"/>
              </a:rPr>
              <a:t>synthesis, thereby </a:t>
            </a:r>
            <a:r>
              <a:rPr lang="en-US" sz="2000" b="1" dirty="0">
                <a:latin typeface="Arial" pitchFamily="34" charset="0"/>
                <a:cs typeface="Arial" pitchFamily="34" charset="0"/>
              </a:rPr>
              <a:t>negating compensatory vasodilation</a:t>
            </a:r>
            <a:endParaRPr lang="en-US" sz="2000" b="1" dirty="0" smtClean="0">
              <a:solidFill>
                <a:srgbClr val="FFFF00"/>
              </a:solidFill>
              <a:latin typeface="Arial" pitchFamily="34" charset="0"/>
              <a:cs typeface="Arial" pitchFamily="34" charset="0"/>
            </a:endParaRPr>
          </a:p>
        </p:txBody>
      </p:sp>
      <p:sp>
        <p:nvSpPr>
          <p:cNvPr id="4" name="Rectangle 3"/>
          <p:cNvSpPr/>
          <p:nvPr/>
        </p:nvSpPr>
        <p:spPr>
          <a:xfrm>
            <a:off x="6478168" y="6125001"/>
            <a:ext cx="2177199" cy="461665"/>
          </a:xfrm>
          <a:prstGeom prst="rect">
            <a:avLst/>
          </a:prstGeom>
        </p:spPr>
        <p:txBody>
          <a:bodyPr wrap="none">
            <a:spAutoFit/>
          </a:bodyPr>
          <a:lstStyle/>
          <a:p>
            <a:r>
              <a:rPr lang="en-US" sz="1200" b="1" dirty="0" smtClean="0">
                <a:solidFill>
                  <a:srgbClr val="FFFF00"/>
                </a:solidFill>
                <a:latin typeface="Arial" pitchFamily="34" charset="0"/>
                <a:cs typeface="Arial" pitchFamily="34" charset="0"/>
              </a:rPr>
              <a:t>Applied Therapeutics. 2018</a:t>
            </a:r>
          </a:p>
          <a:p>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714817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1008063" y="274638"/>
            <a:ext cx="6316662" cy="1143000"/>
          </a:xfrm>
        </p:spPr>
        <p:txBody>
          <a:bodyPr/>
          <a:lstStyle/>
          <a:p>
            <a:pPr eaLnBrk="1" hangingPunct="1"/>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Introduction</a:t>
            </a:r>
            <a:r>
              <a:rPr lang="en-US" sz="3600" b="1" dirty="0" smtClean="0">
                <a:solidFill>
                  <a:srgbClr val="FFFF00"/>
                </a:solidFill>
                <a:latin typeface="Arial" pitchFamily="34" charset="0"/>
                <a:cs typeface="Arial" pitchFamily="34" charset="0"/>
              </a:rPr>
              <a:t> </a:t>
            </a:r>
          </a:p>
        </p:txBody>
      </p:sp>
      <p:sp>
        <p:nvSpPr>
          <p:cNvPr id="4" name="Content Placeholder 3"/>
          <p:cNvSpPr>
            <a:spLocks noGrp="1"/>
          </p:cNvSpPr>
          <p:nvPr>
            <p:ph idx="1"/>
          </p:nvPr>
        </p:nvSpPr>
        <p:spPr>
          <a:xfrm>
            <a:off x="1011238" y="1600200"/>
            <a:ext cx="7624762" cy="4525963"/>
          </a:xfrm>
          <a:noFill/>
        </p:spPr>
        <p:txBody>
          <a:bodyPr/>
          <a:lstStyle/>
          <a:p>
            <a:pPr algn="just" eaLnBrk="1" hangingPunct="1">
              <a:lnSpc>
                <a:spcPct val="150000"/>
              </a:lnSpc>
              <a:defRPr/>
            </a:pPr>
            <a:r>
              <a:rPr lang="en-US" sz="2000" b="1" dirty="0">
                <a:latin typeface="Arial" pitchFamily="34" charset="0"/>
                <a:cs typeface="Arial" pitchFamily="34" charset="0"/>
              </a:rPr>
              <a:t>Pain is defined as "an unpleasant sensory and emotional experience associated with actual or potential tissue damage or described in terms of such </a:t>
            </a:r>
            <a:r>
              <a:rPr lang="en-US" sz="2000" b="1" dirty="0" smtClean="0">
                <a:latin typeface="Arial" pitchFamily="34" charset="0"/>
                <a:cs typeface="Arial" pitchFamily="34" charset="0"/>
              </a:rPr>
              <a:t>damage˝.</a:t>
            </a:r>
          </a:p>
          <a:p>
            <a:pPr algn="just" eaLnBrk="1" hangingPunct="1">
              <a:lnSpc>
                <a:spcPct val="150000"/>
              </a:lnSpc>
              <a:defRPr/>
            </a:pPr>
            <a:endParaRPr lang="en-US" sz="1200" b="1" dirty="0" smtClean="0">
              <a:latin typeface="Arial" pitchFamily="34" charset="0"/>
              <a:cs typeface="Arial" pitchFamily="34" charset="0"/>
            </a:endParaRPr>
          </a:p>
          <a:p>
            <a:pPr algn="just" eaLnBrk="1" hangingPunct="1">
              <a:lnSpc>
                <a:spcPct val="150000"/>
              </a:lnSpc>
              <a:defRPr/>
            </a:pPr>
            <a:r>
              <a:rPr lang="en-US" sz="2000" b="1" dirty="0">
                <a:latin typeface="Arial" pitchFamily="34" charset="0"/>
                <a:cs typeface="Arial" pitchFamily="34" charset="0"/>
              </a:rPr>
              <a:t>Pain is a hallmark of many chronic conditions, </a:t>
            </a:r>
            <a:r>
              <a:rPr lang="en-US" sz="2000" b="1" dirty="0" smtClean="0">
                <a:latin typeface="Arial" pitchFamily="34" charset="0"/>
                <a:cs typeface="Arial" pitchFamily="34" charset="0"/>
              </a:rPr>
              <a:t>affecting more </a:t>
            </a:r>
            <a:r>
              <a:rPr lang="en-US" sz="2000" b="1" dirty="0">
                <a:latin typeface="Arial" pitchFamily="34" charset="0"/>
                <a:cs typeface="Arial" pitchFamily="34" charset="0"/>
              </a:rPr>
              <a:t>than 25% of Americans over the age </a:t>
            </a:r>
            <a:r>
              <a:rPr lang="en-US" sz="2000" b="1" dirty="0" smtClean="0">
                <a:latin typeface="Arial" pitchFamily="34" charset="0"/>
                <a:cs typeface="Arial" pitchFamily="34" charset="0"/>
              </a:rPr>
              <a:t>of 20 years.</a:t>
            </a:r>
          </a:p>
          <a:p>
            <a:pPr algn="just" eaLnBrk="1" hangingPunct="1">
              <a:lnSpc>
                <a:spcPct val="150000"/>
              </a:lnSpc>
              <a:defRPr/>
            </a:pPr>
            <a:endParaRPr lang="en-US" sz="1200" b="1" dirty="0" smtClean="0">
              <a:latin typeface="Arial" pitchFamily="34" charset="0"/>
              <a:cs typeface="Arial" pitchFamily="34" charset="0"/>
            </a:endParaRPr>
          </a:p>
          <a:p>
            <a:pPr algn="just" eaLnBrk="1" hangingPunct="1">
              <a:lnSpc>
                <a:spcPct val="150000"/>
              </a:lnSpc>
              <a:defRPr/>
            </a:pPr>
            <a:r>
              <a:rPr lang="en-US" sz="2000" b="1" dirty="0">
                <a:latin typeface="Arial" pitchFamily="34" charset="0"/>
                <a:cs typeface="Arial" pitchFamily="34" charset="0"/>
              </a:rPr>
              <a:t>The most common types of pain include low back pain, headache, and joint pain.</a:t>
            </a:r>
          </a:p>
          <a:p>
            <a:pPr algn="just" eaLnBrk="1" hangingPunct="1">
              <a:lnSpc>
                <a:spcPct val="150000"/>
              </a:lnSpc>
              <a:defRPr/>
            </a:pPr>
            <a:endParaRPr lang="en-US" sz="2000" b="1" dirty="0" smtClean="0"/>
          </a:p>
          <a:p>
            <a:pPr lvl="1" eaLnBrk="1" hangingPunct="1">
              <a:defRPr/>
            </a:pPr>
            <a:endParaRPr lang="en-US" b="1" dirty="0">
              <a:solidFill>
                <a:schemeClr val="bg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8659000"/>
              </p:ext>
            </p:extLst>
          </p:nvPr>
        </p:nvGraphicFramePr>
        <p:xfrm>
          <a:off x="5757797" y="5737442"/>
          <a:ext cx="3031299" cy="10058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31299"/>
              </a:tblGrid>
              <a:tr h="275572">
                <a:tc>
                  <a:txBody>
                    <a:bodyPr/>
                    <a:lstStyle/>
                    <a:p>
                      <a:r>
                        <a:rPr lang="en-US" sz="1200" b="1" kern="1200" dirty="0" smtClean="0">
                          <a:solidFill>
                            <a:srgbClr val="FFFF00"/>
                          </a:solidFill>
                          <a:latin typeface="Arial" pitchFamily="34" charset="0"/>
                          <a:ea typeface="+mn-ea"/>
                          <a:cs typeface="Arial" pitchFamily="34" charset="0"/>
                        </a:rPr>
                        <a:t>Applied Therapeutics. 2018</a:t>
                      </a:r>
                    </a:p>
                    <a:p>
                      <a:r>
                        <a:rPr lang="en-US" sz="1200" dirty="0" smtClean="0">
                          <a:solidFill>
                            <a:srgbClr val="FFFF00"/>
                          </a:solidFill>
                          <a:latin typeface="Arial" pitchFamily="34" charset="0"/>
                          <a:cs typeface="Arial" pitchFamily="34" charset="0"/>
                        </a:rPr>
                        <a:t>International Association for the Study of Pain. 2011</a:t>
                      </a:r>
                    </a:p>
                    <a:p>
                      <a:r>
                        <a:rPr lang="en-US" sz="1200" dirty="0" smtClean="0">
                          <a:solidFill>
                            <a:srgbClr val="FFFF00"/>
                          </a:solidFill>
                          <a:latin typeface="Arial" pitchFamily="34" charset="0"/>
                          <a:cs typeface="Arial" pitchFamily="34" charset="0"/>
                        </a:rPr>
                        <a:t>National Center for Health Statistics. 2011</a:t>
                      </a:r>
                      <a:endParaRPr lang="en-US" sz="1200" dirty="0">
                        <a:solidFill>
                          <a:srgbClr val="FFFF00"/>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06429712"/>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aryam\Desktop\Iran University of Medical Sciences\Pian\Figure\re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57275"/>
            <a:ext cx="76200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7875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sz="2000" b="1" dirty="0" smtClean="0">
                <a:latin typeface="Arial" pitchFamily="34" charset="0"/>
                <a:cs typeface="Arial" pitchFamily="34" charset="0"/>
              </a:rPr>
              <a:t>COX-2 </a:t>
            </a:r>
            <a:r>
              <a:rPr lang="en-US" sz="2000" b="1" dirty="0">
                <a:latin typeface="Arial" pitchFamily="34" charset="0"/>
                <a:cs typeface="Arial" pitchFamily="34" charset="0"/>
              </a:rPr>
              <a:t>inhibitors also inhibit prostaglandin synthesis. </a:t>
            </a:r>
            <a:endParaRPr lang="en-US" sz="2000" b="1" dirty="0" smtClean="0">
              <a:latin typeface="Arial" pitchFamily="34" charset="0"/>
              <a:cs typeface="Arial" pitchFamily="34" charset="0"/>
            </a:endParaRPr>
          </a:p>
          <a:p>
            <a:pPr algn="just">
              <a:lnSpc>
                <a:spcPct val="150000"/>
              </a:lnSpc>
            </a:pPr>
            <a:endParaRPr lang="en-US" sz="1000" b="1" dirty="0" smtClean="0">
              <a:latin typeface="Arial" pitchFamily="34" charset="0"/>
              <a:cs typeface="Arial" pitchFamily="34" charset="0"/>
            </a:endParaRPr>
          </a:p>
          <a:p>
            <a:pPr algn="just">
              <a:lnSpc>
                <a:spcPct val="150000"/>
              </a:lnSpc>
            </a:pPr>
            <a:r>
              <a:rPr lang="en-US" sz="2000" b="1" dirty="0">
                <a:latin typeface="Arial" pitchFamily="34" charset="0"/>
                <a:cs typeface="Arial" pitchFamily="34" charset="0"/>
              </a:rPr>
              <a:t>A </a:t>
            </a:r>
            <a:r>
              <a:rPr lang="en-US" sz="2000" b="1" dirty="0" smtClean="0">
                <a:latin typeface="Arial" pitchFamily="34" charset="0"/>
                <a:cs typeface="Arial" pitchFamily="34" charset="0"/>
              </a:rPr>
              <a:t>study comparing </a:t>
            </a:r>
            <a:r>
              <a:rPr lang="en-US" sz="2000" b="1" dirty="0">
                <a:latin typeface="Arial" pitchFamily="34" charset="0"/>
                <a:cs typeface="Arial" pitchFamily="34" charset="0"/>
              </a:rPr>
              <a:t>the effects of </a:t>
            </a:r>
            <a:r>
              <a:rPr lang="en-US" sz="2000" b="1" dirty="0" err="1">
                <a:latin typeface="Arial" pitchFamily="34" charset="0"/>
                <a:cs typeface="Arial" pitchFamily="34" charset="0"/>
              </a:rPr>
              <a:t>rofecoxib</a:t>
            </a:r>
            <a:r>
              <a:rPr lang="en-US" sz="2000" b="1" dirty="0">
                <a:latin typeface="Arial" pitchFamily="34" charset="0"/>
                <a:cs typeface="Arial" pitchFamily="34" charset="0"/>
              </a:rPr>
              <a:t> </a:t>
            </a:r>
            <a:r>
              <a:rPr lang="en-US" sz="2000" b="1" dirty="0" smtClean="0">
                <a:latin typeface="Arial" pitchFamily="34" charset="0"/>
                <a:cs typeface="Arial" pitchFamily="34" charset="0"/>
              </a:rPr>
              <a:t>and </a:t>
            </a:r>
            <a:r>
              <a:rPr lang="en-US" sz="2000" b="1" dirty="0" err="1">
                <a:latin typeface="Arial" pitchFamily="34" charset="0"/>
                <a:cs typeface="Arial" pitchFamily="34" charset="0"/>
              </a:rPr>
              <a:t>celecoxib</a:t>
            </a:r>
            <a:r>
              <a:rPr lang="en-US" sz="2000" b="1" dirty="0">
                <a:latin typeface="Arial" pitchFamily="34" charset="0"/>
                <a:cs typeface="Arial" pitchFamily="34" charset="0"/>
              </a:rPr>
              <a:t> to nonselective </a:t>
            </a:r>
            <a:r>
              <a:rPr lang="en-US" sz="2000" b="1" dirty="0" smtClean="0">
                <a:latin typeface="Arial" pitchFamily="34" charset="0"/>
                <a:cs typeface="Arial" pitchFamily="34" charset="0"/>
              </a:rPr>
              <a:t>NSAIDs demonstrated </a:t>
            </a:r>
            <a:r>
              <a:rPr lang="en-US" sz="2000" b="1" dirty="0">
                <a:latin typeface="Arial" pitchFamily="34" charset="0"/>
                <a:cs typeface="Arial" pitchFamily="34" charset="0"/>
              </a:rPr>
              <a:t>similar </a:t>
            </a:r>
            <a:r>
              <a:rPr lang="en-US" sz="2000" b="1" dirty="0" err="1">
                <a:latin typeface="Arial" pitchFamily="34" charset="0"/>
                <a:cs typeface="Arial" pitchFamily="34" charset="0"/>
              </a:rPr>
              <a:t>renovascular</a:t>
            </a:r>
            <a:r>
              <a:rPr lang="en-US" sz="2000" b="1" dirty="0">
                <a:latin typeface="Arial" pitchFamily="34" charset="0"/>
                <a:cs typeface="Arial" pitchFamily="34" charset="0"/>
              </a:rPr>
              <a:t> </a:t>
            </a:r>
            <a:r>
              <a:rPr lang="en-US" sz="2000" b="1" dirty="0" smtClean="0">
                <a:latin typeface="Arial" pitchFamily="34" charset="0"/>
                <a:cs typeface="Arial" pitchFamily="34" charset="0"/>
              </a:rPr>
              <a:t>effects</a:t>
            </a:r>
          </a:p>
          <a:p>
            <a:pPr algn="just">
              <a:lnSpc>
                <a:spcPct val="150000"/>
              </a:lnSpc>
            </a:pPr>
            <a:endParaRPr lang="en-US" sz="1000" b="1" dirty="0" smtClean="0">
              <a:latin typeface="Arial" pitchFamily="34" charset="0"/>
              <a:cs typeface="Arial" pitchFamily="34" charset="0"/>
            </a:endParaRPr>
          </a:p>
          <a:p>
            <a:pPr algn="just">
              <a:lnSpc>
                <a:spcPct val="150000"/>
              </a:lnSpc>
            </a:pPr>
            <a:r>
              <a:rPr lang="en-US" sz="2000" b="1" dirty="0" smtClean="0">
                <a:latin typeface="Arial" pitchFamily="34" charset="0"/>
                <a:cs typeface="Arial" pitchFamily="34" charset="0"/>
              </a:rPr>
              <a:t>In </a:t>
            </a:r>
            <a:r>
              <a:rPr lang="en-US" sz="2000" b="1" dirty="0">
                <a:latin typeface="Arial" pitchFamily="34" charset="0"/>
                <a:cs typeface="Arial" pitchFamily="34" charset="0"/>
              </a:rPr>
              <a:t>a large </a:t>
            </a:r>
            <a:r>
              <a:rPr lang="en-US" sz="2000" b="1" dirty="0" smtClean="0">
                <a:latin typeface="Arial" pitchFamily="34" charset="0"/>
                <a:cs typeface="Arial" pitchFamily="34" charset="0"/>
              </a:rPr>
              <a:t>cohort of </a:t>
            </a:r>
            <a:r>
              <a:rPr lang="en-US" sz="2000" b="1" dirty="0">
                <a:latin typeface="Arial" pitchFamily="34" charset="0"/>
                <a:cs typeface="Arial" pitchFamily="34" charset="0"/>
              </a:rPr>
              <a:t>more than 1.4 million new NSAID users receiving care </a:t>
            </a:r>
            <a:r>
              <a:rPr lang="en-US" sz="2000" b="1" dirty="0" smtClean="0">
                <a:latin typeface="Arial" pitchFamily="34" charset="0"/>
                <a:cs typeface="Arial" pitchFamily="34" charset="0"/>
              </a:rPr>
              <a:t>in the </a:t>
            </a:r>
            <a:r>
              <a:rPr lang="en-US" sz="2000" b="1" dirty="0">
                <a:latin typeface="Arial" pitchFamily="34" charset="0"/>
                <a:cs typeface="Arial" pitchFamily="34" charset="0"/>
              </a:rPr>
              <a:t>US Department of Veterans Affairs health care </a:t>
            </a:r>
            <a:r>
              <a:rPr lang="en-US" sz="2000" b="1" dirty="0" smtClean="0">
                <a:latin typeface="Arial" pitchFamily="34" charset="0"/>
                <a:cs typeface="Arial" pitchFamily="34" charset="0"/>
              </a:rPr>
              <a:t>system, however</a:t>
            </a:r>
            <a:r>
              <a:rPr lang="en-US" sz="2000" b="1" dirty="0">
                <a:latin typeface="Arial" pitchFamily="34" charset="0"/>
                <a:cs typeface="Arial" pitchFamily="34" charset="0"/>
              </a:rPr>
              <a:t>, a greater risk of AKI (based on AKIN criteria) </a:t>
            </a:r>
            <a:r>
              <a:rPr lang="en-US" sz="2000" b="1" dirty="0" smtClean="0">
                <a:latin typeface="Arial" pitchFamily="34" charset="0"/>
                <a:cs typeface="Arial" pitchFamily="34" charset="0"/>
              </a:rPr>
              <a:t>was found </a:t>
            </a:r>
            <a:r>
              <a:rPr lang="en-US" sz="2000" b="1" dirty="0">
                <a:latin typeface="Arial" pitchFamily="34" charset="0"/>
                <a:cs typeface="Arial" pitchFamily="34" charset="0"/>
              </a:rPr>
              <a:t>in nonselective versus COX-2 selective agents</a:t>
            </a:r>
            <a:r>
              <a:rPr lang="en-US" sz="2000" b="1" dirty="0" smtClean="0">
                <a:latin typeface="Arial" pitchFamily="34" charset="0"/>
                <a:cs typeface="Arial" pitchFamily="34" charset="0"/>
              </a:rPr>
              <a:t>.</a:t>
            </a:r>
            <a:endParaRPr lang="en-US" sz="2000" b="1" dirty="0" smtClean="0">
              <a:solidFill>
                <a:srgbClr val="FFFF00"/>
              </a:solidFill>
              <a:latin typeface="Arial" pitchFamily="34" charset="0"/>
              <a:cs typeface="Arial" pitchFamily="34" charset="0"/>
            </a:endParaRPr>
          </a:p>
        </p:txBody>
      </p:sp>
      <p:sp>
        <p:nvSpPr>
          <p:cNvPr id="4" name="Rectangle 3"/>
          <p:cNvSpPr/>
          <p:nvPr/>
        </p:nvSpPr>
        <p:spPr>
          <a:xfrm>
            <a:off x="5041900" y="6010701"/>
            <a:ext cx="3613467" cy="646331"/>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Am </a:t>
            </a:r>
            <a:r>
              <a:rPr lang="en-US" sz="1200" b="1" dirty="0" smtClean="0">
                <a:solidFill>
                  <a:srgbClr val="FFFF00"/>
                </a:solidFill>
                <a:latin typeface="Arial" pitchFamily="34" charset="0"/>
                <a:cs typeface="Arial" pitchFamily="34" charset="0"/>
              </a:rPr>
              <a:t>J Epidemiol.2006;164:881</a:t>
            </a:r>
          </a:p>
          <a:p>
            <a:r>
              <a:rPr lang="en-US" sz="1200" b="1" dirty="0" err="1">
                <a:solidFill>
                  <a:srgbClr val="FFFF00"/>
                </a:solidFill>
                <a:latin typeface="Arial" pitchFamily="34" charset="0"/>
                <a:cs typeface="Arial" pitchFamily="34" charset="0"/>
              </a:rPr>
              <a:t>Pharmacoepidemiol</a:t>
            </a:r>
            <a:r>
              <a:rPr lang="en-US" sz="1200" b="1" dirty="0">
                <a:solidFill>
                  <a:srgbClr val="FFFF00"/>
                </a:solidFill>
                <a:latin typeface="Arial" pitchFamily="34" charset="0"/>
                <a:cs typeface="Arial" pitchFamily="34" charset="0"/>
              </a:rPr>
              <a:t> </a:t>
            </a:r>
            <a:r>
              <a:rPr lang="en-US" sz="1200" b="1" dirty="0" smtClean="0">
                <a:solidFill>
                  <a:srgbClr val="FFFF00"/>
                </a:solidFill>
                <a:latin typeface="Arial" pitchFamily="34" charset="0"/>
                <a:cs typeface="Arial" pitchFamily="34" charset="0"/>
              </a:rPr>
              <a:t>Drug Saf.2009;18:923</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10468422"/>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524000"/>
            <a:ext cx="7874000" cy="5207000"/>
          </a:xfrm>
        </p:spPr>
        <p:txBody>
          <a:bodyPr/>
          <a:lstStyle/>
          <a:p>
            <a:pPr algn="just">
              <a:lnSpc>
                <a:spcPct val="150000"/>
              </a:lnSpc>
            </a:pPr>
            <a:r>
              <a:rPr lang="en-US" sz="2000" b="1" dirty="0">
                <a:latin typeface="Arial" pitchFamily="34" charset="0"/>
                <a:cs typeface="Arial" pitchFamily="34" charset="0"/>
              </a:rPr>
              <a:t>AKI risk was highest in the first 45 days of treatment initiation</a:t>
            </a:r>
            <a:endParaRPr lang="en-US" sz="2000" b="1" dirty="0">
              <a:solidFill>
                <a:srgbClr val="FFFF00"/>
              </a:solidFill>
              <a:latin typeface="Arial" pitchFamily="34" charset="0"/>
              <a:cs typeface="Arial" pitchFamily="34" charset="0"/>
            </a:endParaRPr>
          </a:p>
          <a:p>
            <a:pPr marL="0" indent="0" algn="just">
              <a:lnSpc>
                <a:spcPct val="150000"/>
              </a:lnSpc>
              <a:buNone/>
            </a:pPr>
            <a:endParaRPr lang="en-US" sz="1200" b="1" dirty="0" smtClean="0">
              <a:latin typeface="Arial" pitchFamily="34" charset="0"/>
              <a:cs typeface="Arial" pitchFamily="34" charset="0"/>
            </a:endParaRPr>
          </a:p>
          <a:p>
            <a:pPr algn="just">
              <a:lnSpc>
                <a:spcPct val="150000"/>
              </a:lnSpc>
            </a:pPr>
            <a:r>
              <a:rPr lang="en-US" sz="2000" b="1" dirty="0" smtClean="0">
                <a:latin typeface="Arial" pitchFamily="34" charset="0"/>
                <a:cs typeface="Arial" pitchFamily="34" charset="0"/>
              </a:rPr>
              <a:t>The </a:t>
            </a:r>
            <a:r>
              <a:rPr lang="en-US" sz="2000" b="1" dirty="0">
                <a:latin typeface="Arial" pitchFamily="34" charset="0"/>
                <a:cs typeface="Arial" pitchFamily="34" charset="0"/>
              </a:rPr>
              <a:t>highest risk was found in those </a:t>
            </a:r>
            <a:r>
              <a:rPr lang="en-US" sz="2000" b="1" dirty="0" smtClean="0">
                <a:latin typeface="Arial" pitchFamily="34" charset="0"/>
                <a:cs typeface="Arial" pitchFamily="34" charset="0"/>
              </a:rPr>
              <a:t>using  more </a:t>
            </a:r>
            <a:r>
              <a:rPr lang="en-US" sz="2000" b="1" dirty="0">
                <a:latin typeface="Arial" pitchFamily="34" charset="0"/>
                <a:cs typeface="Arial" pitchFamily="34" charset="0"/>
              </a:rPr>
              <a:t>than one NSAID,  </a:t>
            </a:r>
            <a:r>
              <a:rPr lang="en-US" sz="2000" b="1" dirty="0" smtClean="0">
                <a:latin typeface="Arial" pitchFamily="34" charset="0"/>
                <a:cs typeface="Arial" pitchFamily="34" charset="0"/>
              </a:rPr>
              <a:t> </a:t>
            </a:r>
            <a:r>
              <a:rPr lang="en-US" sz="2000" b="1" dirty="0">
                <a:latin typeface="Arial" pitchFamily="34" charset="0"/>
                <a:cs typeface="Arial" pitchFamily="34" charset="0"/>
              </a:rPr>
              <a:t>in those switching from one </a:t>
            </a:r>
            <a:r>
              <a:rPr lang="en-US" sz="2000" b="1" dirty="0" smtClean="0">
                <a:latin typeface="Arial" pitchFamily="34" charset="0"/>
                <a:cs typeface="Arial" pitchFamily="34" charset="0"/>
              </a:rPr>
              <a:t>agent to another. </a:t>
            </a:r>
          </a:p>
          <a:p>
            <a:pPr algn="just">
              <a:lnSpc>
                <a:spcPct val="150000"/>
              </a:lnSpc>
            </a:pPr>
            <a:endParaRPr lang="en-US" sz="1200" b="1" dirty="0" smtClean="0">
              <a:latin typeface="Arial" pitchFamily="34" charset="0"/>
              <a:cs typeface="Arial" pitchFamily="34" charset="0"/>
            </a:endParaRPr>
          </a:p>
          <a:p>
            <a:pPr algn="just">
              <a:lnSpc>
                <a:spcPct val="150000"/>
              </a:lnSpc>
            </a:pPr>
            <a:r>
              <a:rPr lang="en-US" sz="2000" b="1" dirty="0" smtClean="0">
                <a:latin typeface="Arial" pitchFamily="34" charset="0"/>
                <a:cs typeface="Arial" pitchFamily="34" charset="0"/>
              </a:rPr>
              <a:t>The </a:t>
            </a:r>
            <a:r>
              <a:rPr lang="en-US" sz="2000" b="1" dirty="0">
                <a:latin typeface="Arial" pitchFamily="34" charset="0"/>
                <a:cs typeface="Arial" pitchFamily="34" charset="0"/>
              </a:rPr>
              <a:t>lowest risk was found in those using the </a:t>
            </a:r>
            <a:r>
              <a:rPr lang="en-US" sz="2000" b="1" dirty="0" smtClean="0">
                <a:latin typeface="Arial" pitchFamily="34" charset="0"/>
                <a:cs typeface="Arial" pitchFamily="34" charset="0"/>
              </a:rPr>
              <a:t>same agent </a:t>
            </a:r>
            <a:r>
              <a:rPr lang="en-US" sz="2000" b="1" dirty="0">
                <a:latin typeface="Arial" pitchFamily="34" charset="0"/>
                <a:cs typeface="Arial" pitchFamily="34" charset="0"/>
              </a:rPr>
              <a:t>continuously</a:t>
            </a:r>
            <a:r>
              <a:rPr lang="en-US" sz="2000" b="1" dirty="0" smtClean="0">
                <a:latin typeface="Arial" pitchFamily="34" charset="0"/>
                <a:cs typeface="Arial" pitchFamily="34" charset="0"/>
              </a:rPr>
              <a:t>.</a:t>
            </a:r>
          </a:p>
          <a:p>
            <a:pPr algn="just">
              <a:lnSpc>
                <a:spcPct val="150000"/>
              </a:lnSpc>
            </a:pPr>
            <a:r>
              <a:rPr lang="en-US" sz="2000" b="1" dirty="0" smtClean="0">
                <a:latin typeface="Arial" pitchFamily="34" charset="0"/>
                <a:cs typeface="Arial" pitchFamily="34" charset="0"/>
              </a:rPr>
              <a:t> </a:t>
            </a:r>
            <a:endParaRPr lang="en-US" sz="2000" b="1" dirty="0" smtClean="0">
              <a:solidFill>
                <a:srgbClr val="FFFF00"/>
              </a:solidFill>
              <a:latin typeface="Arial" pitchFamily="34" charset="0"/>
              <a:cs typeface="Arial" pitchFamily="34" charset="0"/>
            </a:endParaRPr>
          </a:p>
        </p:txBody>
      </p:sp>
      <p:sp>
        <p:nvSpPr>
          <p:cNvPr id="4" name="Rectangle 3"/>
          <p:cNvSpPr/>
          <p:nvPr/>
        </p:nvSpPr>
        <p:spPr>
          <a:xfrm>
            <a:off x="5041900" y="5591601"/>
            <a:ext cx="3613467" cy="830997"/>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Am </a:t>
            </a:r>
            <a:r>
              <a:rPr lang="en-US" sz="1200" b="1" dirty="0" smtClean="0">
                <a:solidFill>
                  <a:srgbClr val="FFFF00"/>
                </a:solidFill>
                <a:latin typeface="Arial" pitchFamily="34" charset="0"/>
                <a:cs typeface="Arial" pitchFamily="34" charset="0"/>
              </a:rPr>
              <a:t>J Epidemiol.2006;164:881</a:t>
            </a:r>
          </a:p>
          <a:p>
            <a:r>
              <a:rPr lang="en-US" sz="1200" b="1" dirty="0" err="1">
                <a:solidFill>
                  <a:srgbClr val="FFFF00"/>
                </a:solidFill>
                <a:latin typeface="Arial" pitchFamily="34" charset="0"/>
                <a:cs typeface="Arial" pitchFamily="34" charset="0"/>
              </a:rPr>
              <a:t>Pharmacoepidemiol</a:t>
            </a:r>
            <a:r>
              <a:rPr lang="en-US" sz="1200" b="1" dirty="0">
                <a:solidFill>
                  <a:srgbClr val="FFFF00"/>
                </a:solidFill>
                <a:latin typeface="Arial" pitchFamily="34" charset="0"/>
                <a:cs typeface="Arial" pitchFamily="34" charset="0"/>
              </a:rPr>
              <a:t> </a:t>
            </a:r>
            <a:r>
              <a:rPr lang="en-US" sz="1200" b="1" dirty="0" smtClean="0">
                <a:solidFill>
                  <a:srgbClr val="FFFF00"/>
                </a:solidFill>
                <a:latin typeface="Arial" pitchFamily="34" charset="0"/>
                <a:cs typeface="Arial" pitchFamily="34" charset="0"/>
              </a:rPr>
              <a:t>Drug Saf.2009;18:923</a:t>
            </a:r>
          </a:p>
          <a:p>
            <a:r>
              <a:rPr lang="en-US" sz="1200" b="1" dirty="0">
                <a:solidFill>
                  <a:srgbClr val="FFFF00"/>
                </a:solidFill>
                <a:latin typeface="Arial" pitchFamily="34" charset="0"/>
                <a:cs typeface="Arial" pitchFamily="34" charset="0"/>
              </a:rPr>
              <a:t>Am J </a:t>
            </a:r>
            <a:r>
              <a:rPr lang="en-US" sz="1200" b="1" dirty="0" smtClean="0">
                <a:solidFill>
                  <a:srgbClr val="FFFF00"/>
                </a:solidFill>
                <a:latin typeface="Arial" pitchFamily="34" charset="0"/>
                <a:cs typeface="Arial" pitchFamily="34" charset="0"/>
              </a:rPr>
              <a:t>Med. 2008;121:1092</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88753766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NSAIDs</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638300"/>
            <a:ext cx="7874000" cy="5207000"/>
          </a:xfrm>
        </p:spPr>
        <p:txBody>
          <a:bodyPr/>
          <a:lstStyle/>
          <a:p>
            <a:pPr algn="just">
              <a:lnSpc>
                <a:spcPct val="150000"/>
              </a:lnSpc>
              <a:buFont typeface="Arial" pitchFamily="34" charset="0"/>
              <a:buChar char="•"/>
            </a:pPr>
            <a:r>
              <a:rPr lang="en-US" sz="2000" b="1" dirty="0" smtClean="0">
                <a:latin typeface="Arial" pitchFamily="34" charset="0"/>
                <a:cs typeface="Arial" pitchFamily="34" charset="0"/>
              </a:rPr>
              <a:t>High dose aspirin </a:t>
            </a:r>
            <a:r>
              <a:rPr lang="en-US" sz="2000" b="1" dirty="0">
                <a:latin typeface="Arial" pitchFamily="34" charset="0"/>
                <a:cs typeface="Arial" pitchFamily="34" charset="0"/>
              </a:rPr>
              <a:t>(defined as doses of at least 400 mg) </a:t>
            </a:r>
            <a:r>
              <a:rPr lang="en-US" sz="2000" b="1" dirty="0" smtClean="0">
                <a:latin typeface="Arial" pitchFamily="34" charset="0"/>
                <a:cs typeface="Arial" pitchFamily="34" charset="0"/>
              </a:rPr>
              <a:t>is associated with </a:t>
            </a:r>
            <a:r>
              <a:rPr lang="en-US" sz="2000" b="1" dirty="0">
                <a:latin typeface="Arial" pitchFamily="34" charset="0"/>
                <a:cs typeface="Arial" pitchFamily="34" charset="0"/>
              </a:rPr>
              <a:t>the highest AKI </a:t>
            </a:r>
            <a:r>
              <a:rPr lang="en-US" sz="2000" b="1" dirty="0" smtClean="0">
                <a:latin typeface="Arial" pitchFamily="34" charset="0"/>
                <a:cs typeface="Arial" pitchFamily="34" charset="0"/>
              </a:rPr>
              <a:t>risk. </a:t>
            </a:r>
            <a:r>
              <a:rPr lang="en-US" sz="2000" b="1" i="1" dirty="0" smtClean="0">
                <a:solidFill>
                  <a:srgbClr val="FFFF00"/>
                </a:solidFill>
                <a:latin typeface="Arial" pitchFamily="34" charset="0"/>
                <a:cs typeface="Arial" pitchFamily="34" charset="0"/>
              </a:rPr>
              <a:t>Naproxen</a:t>
            </a:r>
            <a:r>
              <a:rPr lang="en-US" sz="2000" b="1" i="1" dirty="0">
                <a:solidFill>
                  <a:srgbClr val="FFFF00"/>
                </a:solidFill>
                <a:latin typeface="Arial" pitchFamily="34" charset="0"/>
                <a:cs typeface="Arial" pitchFamily="34" charset="0"/>
              </a:rPr>
              <a:t>, </a:t>
            </a:r>
            <a:r>
              <a:rPr lang="en-US" sz="2000" b="1" i="1" dirty="0" err="1">
                <a:solidFill>
                  <a:srgbClr val="FFFF00"/>
                </a:solidFill>
                <a:latin typeface="Arial" pitchFamily="34" charset="0"/>
                <a:cs typeface="Arial" pitchFamily="34" charset="0"/>
              </a:rPr>
              <a:t>piroxicam</a:t>
            </a:r>
            <a:r>
              <a:rPr lang="en-US" sz="2000" b="1" i="1" dirty="0">
                <a:solidFill>
                  <a:srgbClr val="FFFF00"/>
                </a:solidFill>
                <a:latin typeface="Arial" pitchFamily="34" charset="0"/>
                <a:cs typeface="Arial" pitchFamily="34" charset="0"/>
              </a:rPr>
              <a:t>, </a:t>
            </a:r>
            <a:r>
              <a:rPr lang="en-US" sz="2000" b="1" i="1" dirty="0" smtClean="0">
                <a:solidFill>
                  <a:srgbClr val="FFFF00"/>
                </a:solidFill>
                <a:latin typeface="Arial" pitchFamily="34" charset="0"/>
                <a:cs typeface="Arial" pitchFamily="34" charset="0"/>
              </a:rPr>
              <a:t>ketorolac, </a:t>
            </a:r>
            <a:r>
              <a:rPr lang="en-US" sz="2000" b="1" i="1" dirty="0" err="1" smtClean="0">
                <a:solidFill>
                  <a:srgbClr val="FFFF00"/>
                </a:solidFill>
                <a:latin typeface="Arial" pitchFamily="34" charset="0"/>
                <a:cs typeface="Arial" pitchFamily="34" charset="0"/>
              </a:rPr>
              <a:t>etodolac</a:t>
            </a:r>
            <a:r>
              <a:rPr lang="en-US" sz="2000" b="1" i="1" dirty="0">
                <a:solidFill>
                  <a:srgbClr val="FFFF00"/>
                </a:solidFill>
                <a:latin typeface="Arial" pitchFamily="34" charset="0"/>
                <a:cs typeface="Arial" pitchFamily="34" charset="0"/>
              </a:rPr>
              <a:t>, indomethacin, </a:t>
            </a:r>
            <a:r>
              <a:rPr lang="en-US" sz="2000" b="1" i="1" dirty="0" err="1">
                <a:solidFill>
                  <a:srgbClr val="FFFF00"/>
                </a:solidFill>
                <a:latin typeface="Arial" pitchFamily="34" charset="0"/>
                <a:cs typeface="Arial" pitchFamily="34" charset="0"/>
              </a:rPr>
              <a:t>sulindac</a:t>
            </a:r>
            <a:r>
              <a:rPr lang="en-US" sz="2000" b="1" i="1" dirty="0">
                <a:solidFill>
                  <a:srgbClr val="FFFF00"/>
                </a:solidFill>
                <a:latin typeface="Arial" pitchFamily="34" charset="0"/>
                <a:cs typeface="Arial" pitchFamily="34" charset="0"/>
              </a:rPr>
              <a:t>, ibuprofen, and </a:t>
            </a:r>
            <a:r>
              <a:rPr lang="en-US" sz="2000" b="1" i="1" dirty="0" err="1">
                <a:solidFill>
                  <a:srgbClr val="FFFF00"/>
                </a:solidFill>
                <a:latin typeface="Arial" pitchFamily="34" charset="0"/>
                <a:cs typeface="Arial" pitchFamily="34" charset="0"/>
              </a:rPr>
              <a:t>salsalate</a:t>
            </a:r>
            <a:r>
              <a:rPr lang="en-US" sz="2000" b="1" dirty="0">
                <a:latin typeface="Arial" pitchFamily="34" charset="0"/>
                <a:cs typeface="Arial" pitchFamily="34" charset="0"/>
              </a:rPr>
              <a:t> </a:t>
            </a:r>
            <a:r>
              <a:rPr lang="en-US" sz="2000" b="1" dirty="0" smtClean="0">
                <a:latin typeface="Arial" pitchFamily="34" charset="0"/>
                <a:cs typeface="Arial" pitchFamily="34" charset="0"/>
              </a:rPr>
              <a:t>are also </a:t>
            </a:r>
            <a:r>
              <a:rPr lang="en-US" sz="2000" b="1" dirty="0">
                <a:latin typeface="Arial" pitchFamily="34" charset="0"/>
                <a:cs typeface="Arial" pitchFamily="34" charset="0"/>
              </a:rPr>
              <a:t>associated with a higher risk of </a:t>
            </a:r>
            <a:r>
              <a:rPr lang="en-US" sz="2000" b="1" dirty="0" smtClean="0">
                <a:latin typeface="Arial" pitchFamily="34" charset="0"/>
                <a:cs typeface="Arial" pitchFamily="34" charset="0"/>
              </a:rPr>
              <a:t>AKI.</a:t>
            </a:r>
          </a:p>
          <a:p>
            <a:pPr algn="just">
              <a:lnSpc>
                <a:spcPct val="150000"/>
              </a:lnSpc>
              <a:buFont typeface="Arial" pitchFamily="34" charset="0"/>
              <a:buChar char="•"/>
            </a:pPr>
            <a:endParaRPr lang="en-US" sz="2000" b="1" dirty="0" smtClean="0">
              <a:latin typeface="Arial" pitchFamily="34" charset="0"/>
              <a:cs typeface="Arial" pitchFamily="34" charset="0"/>
            </a:endParaRPr>
          </a:p>
          <a:p>
            <a:pPr algn="just">
              <a:lnSpc>
                <a:spcPct val="150000"/>
              </a:lnSpc>
            </a:pPr>
            <a:r>
              <a:rPr lang="en-US" sz="2000" b="1" dirty="0" smtClean="0">
                <a:latin typeface="Arial" pitchFamily="34" charset="0"/>
                <a:cs typeface="Arial" pitchFamily="34" charset="0"/>
              </a:rPr>
              <a:t>Celecoxib, meloxicam</a:t>
            </a:r>
            <a:r>
              <a:rPr lang="en-US" sz="2000" b="1" dirty="0">
                <a:latin typeface="Arial" pitchFamily="34" charset="0"/>
                <a:cs typeface="Arial" pitchFamily="34" charset="0"/>
              </a:rPr>
              <a:t>, </a:t>
            </a:r>
            <a:r>
              <a:rPr lang="en-US" sz="2000" b="1" dirty="0" smtClean="0">
                <a:latin typeface="Arial" pitchFamily="34" charset="0"/>
                <a:cs typeface="Arial" pitchFamily="34" charset="0"/>
              </a:rPr>
              <a:t>diclofenac</a:t>
            </a:r>
            <a:r>
              <a:rPr lang="fa-IR" sz="2000" b="1" dirty="0" smtClean="0">
                <a:latin typeface="Arial" pitchFamily="34" charset="0"/>
                <a:cs typeface="Arial" pitchFamily="34" charset="0"/>
              </a:rPr>
              <a:t> </a:t>
            </a:r>
            <a:r>
              <a:rPr lang="en-US" sz="2000" b="1" dirty="0" smtClean="0">
                <a:latin typeface="Arial" pitchFamily="34" charset="0"/>
                <a:cs typeface="Arial" pitchFamily="34" charset="0"/>
              </a:rPr>
              <a:t>are </a:t>
            </a:r>
            <a:r>
              <a:rPr lang="en-US" sz="2000" b="1" dirty="0" smtClean="0">
                <a:latin typeface="Arial" pitchFamily="34" charset="0"/>
                <a:cs typeface="Arial" pitchFamily="34" charset="0"/>
              </a:rPr>
              <a:t>not associated Significantly </a:t>
            </a:r>
            <a:r>
              <a:rPr lang="en-US" sz="2000" b="1" dirty="0">
                <a:latin typeface="Arial" pitchFamily="34" charset="0"/>
                <a:cs typeface="Arial" pitchFamily="34" charset="0"/>
              </a:rPr>
              <a:t>with AKI</a:t>
            </a:r>
            <a:r>
              <a:rPr lang="en-US" sz="2000" b="1" dirty="0" smtClean="0">
                <a:latin typeface="Arial" pitchFamily="34" charset="0"/>
                <a:cs typeface="Arial" pitchFamily="34" charset="0"/>
              </a:rPr>
              <a:t>.</a:t>
            </a:r>
          </a:p>
          <a:p>
            <a:pPr algn="just">
              <a:lnSpc>
                <a:spcPct val="150000"/>
              </a:lnSpc>
            </a:pPr>
            <a:endParaRPr lang="en-US" sz="2000" b="1" dirty="0">
              <a:latin typeface="Arial" pitchFamily="34" charset="0"/>
              <a:cs typeface="Arial" pitchFamily="34" charset="0"/>
            </a:endParaRPr>
          </a:p>
        </p:txBody>
      </p:sp>
      <p:sp>
        <p:nvSpPr>
          <p:cNvPr id="4" name="Rectangle 3"/>
          <p:cNvSpPr/>
          <p:nvPr/>
        </p:nvSpPr>
        <p:spPr>
          <a:xfrm>
            <a:off x="5041900" y="6010701"/>
            <a:ext cx="3613467" cy="646331"/>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Am </a:t>
            </a:r>
            <a:r>
              <a:rPr lang="en-US" sz="1200" b="1" dirty="0" smtClean="0">
                <a:solidFill>
                  <a:srgbClr val="FFFF00"/>
                </a:solidFill>
                <a:latin typeface="Arial" pitchFamily="34" charset="0"/>
                <a:cs typeface="Arial" pitchFamily="34" charset="0"/>
              </a:rPr>
              <a:t>J Epidemiol.2006;164:881</a:t>
            </a:r>
          </a:p>
          <a:p>
            <a:r>
              <a:rPr lang="en-US" sz="1200" b="1" dirty="0" err="1">
                <a:solidFill>
                  <a:srgbClr val="FFFF00"/>
                </a:solidFill>
                <a:latin typeface="Arial" pitchFamily="34" charset="0"/>
                <a:cs typeface="Arial" pitchFamily="34" charset="0"/>
              </a:rPr>
              <a:t>Pharmacoepidemiol</a:t>
            </a:r>
            <a:r>
              <a:rPr lang="en-US" sz="1200" b="1" dirty="0">
                <a:solidFill>
                  <a:srgbClr val="FFFF00"/>
                </a:solidFill>
                <a:latin typeface="Arial" pitchFamily="34" charset="0"/>
                <a:cs typeface="Arial" pitchFamily="34" charset="0"/>
              </a:rPr>
              <a:t> </a:t>
            </a:r>
            <a:r>
              <a:rPr lang="en-US" sz="1200" b="1" dirty="0" smtClean="0">
                <a:solidFill>
                  <a:srgbClr val="FFFF00"/>
                </a:solidFill>
                <a:latin typeface="Arial" pitchFamily="34" charset="0"/>
                <a:cs typeface="Arial" pitchFamily="34" charset="0"/>
              </a:rPr>
              <a:t>Drug Saf.2009;18:923</a:t>
            </a:r>
            <a:endParaRPr lang="en-US" sz="1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00031975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ehran.stanford.edu/Images/Tajvidi/jam-e-alast.gif"/>
          <p:cNvPicPr>
            <a:picLocks noChangeAspect="1" noChangeArrowheads="1"/>
          </p:cNvPicPr>
          <p:nvPr/>
        </p:nvPicPr>
        <p:blipFill>
          <a:blip r:embed="rId2" cstate="print"/>
          <a:srcRect/>
          <a:stretch>
            <a:fillRect/>
          </a:stretch>
        </p:blipFill>
        <p:spPr bwMode="auto">
          <a:xfrm>
            <a:off x="4089400" y="25400"/>
            <a:ext cx="5019675" cy="6781800"/>
          </a:xfrm>
          <a:prstGeom prst="rect">
            <a:avLst/>
          </a:prstGeom>
          <a:noFill/>
          <a:ln w="9525">
            <a:noFill/>
            <a:miter lim="800000"/>
            <a:headEnd/>
            <a:tailEnd/>
          </a:ln>
        </p:spPr>
      </p:pic>
      <p:sp>
        <p:nvSpPr>
          <p:cNvPr id="3" name="TextBox 2"/>
          <p:cNvSpPr txBox="1"/>
          <p:nvPr/>
        </p:nvSpPr>
        <p:spPr>
          <a:xfrm>
            <a:off x="241300" y="1346200"/>
            <a:ext cx="3200400" cy="646113"/>
          </a:xfrm>
          <a:prstGeom prst="rect">
            <a:avLst/>
          </a:prstGeom>
          <a:solidFill>
            <a:schemeClr val="bg1">
              <a:lumMod val="40000"/>
              <a:lumOff val="60000"/>
            </a:schemeClr>
          </a:solidFill>
        </p:spPr>
        <p:txBody>
          <a:bodyPr>
            <a:spAutoFit/>
          </a:bodyPr>
          <a:lstStyle/>
          <a:p>
            <a:pPr>
              <a:defRPr/>
            </a:pPr>
            <a:r>
              <a:rPr lang="en-US" b="1" dirty="0">
                <a:solidFill>
                  <a:srgbClr val="BF41A7"/>
                </a:solidFill>
              </a:rPr>
              <a:t>Consternation </a:t>
            </a:r>
          </a:p>
          <a:p>
            <a:pPr>
              <a:defRPr/>
            </a:pPr>
            <a:r>
              <a:rPr lang="en-US" b="1" dirty="0">
                <a:solidFill>
                  <a:srgbClr val="BF41A7"/>
                </a:solidFill>
              </a:rPr>
              <a:t>Master Ali </a:t>
            </a:r>
            <a:r>
              <a:rPr lang="en-US" b="1" dirty="0" err="1">
                <a:solidFill>
                  <a:srgbClr val="BF41A7"/>
                </a:solidFill>
              </a:rPr>
              <a:t>Asghar</a:t>
            </a:r>
            <a:r>
              <a:rPr lang="en-US" b="1" dirty="0">
                <a:solidFill>
                  <a:srgbClr val="BF41A7"/>
                </a:solidFill>
              </a:rPr>
              <a:t> </a:t>
            </a:r>
            <a:r>
              <a:rPr lang="en-US" b="1" dirty="0" err="1">
                <a:solidFill>
                  <a:srgbClr val="BF41A7"/>
                </a:solidFill>
              </a:rPr>
              <a:t>Tajvidi’s</a:t>
            </a:r>
            <a:r>
              <a:rPr lang="en-US" b="1" dirty="0">
                <a:solidFill>
                  <a:srgbClr val="BF41A7"/>
                </a:solidFill>
              </a:rPr>
              <a:t> </a:t>
            </a:r>
          </a:p>
        </p:txBody>
      </p:sp>
    </p:spTree>
    <p:extLst>
      <p:ext uri="{BB962C8B-B14F-4D97-AF65-F5344CB8AC3E}">
        <p14:creationId xmlns:p14="http://schemas.microsoft.com/office/powerpoint/2010/main" val="703753628"/>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638300"/>
            <a:ext cx="7874000" cy="5207000"/>
          </a:xfrm>
        </p:spPr>
        <p:txBody>
          <a:bodyPr/>
          <a:lstStyle/>
          <a:p>
            <a:pPr algn="just">
              <a:lnSpc>
                <a:spcPct val="150000"/>
              </a:lnSpc>
            </a:pPr>
            <a:r>
              <a:rPr lang="en-US" b="1" dirty="0">
                <a:latin typeface="Arial" pitchFamily="34" charset="0"/>
                <a:cs typeface="Arial" pitchFamily="34" charset="0"/>
              </a:rPr>
              <a:t>Topical therapies present a valuable </a:t>
            </a:r>
            <a:r>
              <a:rPr lang="en-US" b="1" dirty="0" smtClean="0">
                <a:latin typeface="Arial" pitchFamily="34" charset="0"/>
                <a:cs typeface="Arial" pitchFamily="34" charset="0"/>
              </a:rPr>
              <a:t>therapeutic option </a:t>
            </a:r>
            <a:r>
              <a:rPr lang="en-US" b="1" dirty="0">
                <a:latin typeface="Arial" pitchFamily="34" charset="0"/>
                <a:cs typeface="Arial" pitchFamily="34" charset="0"/>
              </a:rPr>
              <a:t>for OA pain management, with substantial evidence supporting </a:t>
            </a:r>
            <a:r>
              <a:rPr lang="en-US" b="1" dirty="0" smtClean="0">
                <a:latin typeface="Arial" pitchFamily="34" charset="0"/>
                <a:cs typeface="Arial" pitchFamily="34" charset="0"/>
              </a:rPr>
              <a:t>the efficacy </a:t>
            </a:r>
            <a:r>
              <a:rPr lang="en-US" b="1" dirty="0">
                <a:latin typeface="Arial" pitchFamily="34" charset="0"/>
                <a:cs typeface="Arial" pitchFamily="34" charset="0"/>
              </a:rPr>
              <a:t>and safety of topical NSAIDs, but less robust support for </a:t>
            </a:r>
            <a:r>
              <a:rPr lang="en-US" b="1" dirty="0" smtClean="0">
                <a:latin typeface="Arial" pitchFamily="34" charset="0"/>
                <a:cs typeface="Arial" pitchFamily="34" charset="0"/>
              </a:rPr>
              <a:t>capsaicin and </a:t>
            </a:r>
            <a:r>
              <a:rPr lang="en-US" b="1" dirty="0">
                <a:latin typeface="Arial" pitchFamily="34" charset="0"/>
                <a:cs typeface="Arial" pitchFamily="34" charset="0"/>
              </a:rPr>
              <a:t>salicylates. </a:t>
            </a:r>
          </a:p>
        </p:txBody>
      </p:sp>
      <p:sp>
        <p:nvSpPr>
          <p:cNvPr id="4" name="Rectangle 3"/>
          <p:cNvSpPr/>
          <p:nvPr/>
        </p:nvSpPr>
        <p:spPr>
          <a:xfrm>
            <a:off x="5041900" y="5729236"/>
            <a:ext cx="3613467" cy="646331"/>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Arthritis Care &amp; Research 2012; 64: 465-474</a:t>
            </a:r>
          </a:p>
          <a:p>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806612087"/>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384300"/>
            <a:ext cx="7874000" cy="5207000"/>
          </a:xfrm>
        </p:spPr>
        <p:txBody>
          <a:bodyPr/>
          <a:lstStyle/>
          <a:p>
            <a:pPr algn="just">
              <a:lnSpc>
                <a:spcPct val="150000"/>
              </a:lnSpc>
            </a:pPr>
            <a:r>
              <a:rPr lang="en-US" b="1" dirty="0" smtClean="0">
                <a:latin typeface="Arial" pitchFamily="34" charset="0"/>
                <a:cs typeface="Arial" pitchFamily="34" charset="0"/>
              </a:rPr>
              <a:t>Topical NSAIDs</a:t>
            </a:r>
          </a:p>
          <a:p>
            <a:pPr lvl="1" algn="just">
              <a:lnSpc>
                <a:spcPct val="150000"/>
              </a:lnSpc>
            </a:pPr>
            <a:r>
              <a:rPr lang="en-US" sz="1800" b="1" dirty="0">
                <a:latin typeface="Arial" pitchFamily="34" charset="0"/>
                <a:cs typeface="Arial" pitchFamily="34" charset="0"/>
              </a:rPr>
              <a:t>Topical NSAIDs have an established role in the pharmacologic management of OA in Europe and were first approved in the United States in </a:t>
            </a:r>
            <a:r>
              <a:rPr lang="en-US" sz="1800" b="1" dirty="0" smtClean="0">
                <a:latin typeface="Arial" pitchFamily="34" charset="0"/>
                <a:cs typeface="Arial" pitchFamily="34" charset="0"/>
              </a:rPr>
              <a:t>2007.</a:t>
            </a:r>
          </a:p>
          <a:p>
            <a:pPr lvl="1" algn="just">
              <a:lnSpc>
                <a:spcPct val="150000"/>
              </a:lnSpc>
            </a:pPr>
            <a:endParaRPr lang="en-US" sz="1050" b="1" dirty="0" smtClean="0">
              <a:latin typeface="Arial" pitchFamily="34" charset="0"/>
              <a:cs typeface="Arial" pitchFamily="34" charset="0"/>
            </a:endParaRPr>
          </a:p>
          <a:p>
            <a:pPr lvl="1" algn="just">
              <a:lnSpc>
                <a:spcPct val="150000"/>
              </a:lnSpc>
            </a:pPr>
            <a:r>
              <a:rPr lang="en-US" sz="1800" b="1" dirty="0" smtClean="0">
                <a:latin typeface="Arial" pitchFamily="34" charset="0"/>
                <a:cs typeface="Arial" pitchFamily="34" charset="0"/>
              </a:rPr>
              <a:t>Using </a:t>
            </a:r>
            <a:r>
              <a:rPr lang="en-US" sz="1800" b="1" dirty="0">
                <a:latin typeface="Arial" pitchFamily="34" charset="0"/>
                <a:cs typeface="Arial" pitchFamily="34" charset="0"/>
              </a:rPr>
              <a:t>topical NSAIDs in inflammatory rheumatic diseases leads to a </a:t>
            </a:r>
            <a:r>
              <a:rPr lang="en-US" sz="1800" b="1" dirty="0" smtClean="0">
                <a:latin typeface="Arial" pitchFamily="34" charset="0"/>
                <a:cs typeface="Arial" pitchFamily="34" charset="0"/>
              </a:rPr>
              <a:t> 40</a:t>
            </a:r>
            <a:r>
              <a:rPr lang="en-US" sz="1800" b="1" dirty="0">
                <a:latin typeface="Arial" pitchFamily="34" charset="0"/>
                <a:cs typeface="Arial" pitchFamily="34" charset="0"/>
              </a:rPr>
              <a:t>% reduction in the need for concomitant oral NSAIDs, with a reduction in the reporting of </a:t>
            </a:r>
            <a:r>
              <a:rPr lang="en-US" sz="1800" b="1" dirty="0" smtClean="0">
                <a:latin typeface="Arial" pitchFamily="34" charset="0"/>
                <a:cs typeface="Arial" pitchFamily="34" charset="0"/>
              </a:rPr>
              <a:t> GI </a:t>
            </a:r>
            <a:r>
              <a:rPr lang="en-US" sz="1800" b="1" dirty="0">
                <a:latin typeface="Arial" pitchFamily="34" charset="0"/>
                <a:cs typeface="Arial" pitchFamily="34" charset="0"/>
              </a:rPr>
              <a:t>side effects</a:t>
            </a:r>
            <a:r>
              <a:rPr lang="en-US" sz="1800" b="1" dirty="0" smtClean="0">
                <a:latin typeface="Arial" pitchFamily="34" charset="0"/>
                <a:cs typeface="Arial" pitchFamily="34" charset="0"/>
              </a:rPr>
              <a:t>.</a:t>
            </a:r>
          </a:p>
          <a:p>
            <a:pPr lvl="1" algn="just">
              <a:lnSpc>
                <a:spcPct val="150000"/>
              </a:lnSpc>
            </a:pPr>
            <a:endParaRPr lang="en-US" sz="1000" b="1" dirty="0" smtClean="0">
              <a:latin typeface="Arial" pitchFamily="34" charset="0"/>
              <a:cs typeface="Arial" pitchFamily="34" charset="0"/>
            </a:endParaRPr>
          </a:p>
          <a:p>
            <a:pPr lvl="1" algn="just">
              <a:lnSpc>
                <a:spcPct val="150000"/>
              </a:lnSpc>
            </a:pPr>
            <a:r>
              <a:rPr lang="en-US" sz="1800" b="1" dirty="0">
                <a:latin typeface="Arial" pitchFamily="34" charset="0"/>
                <a:cs typeface="Arial" pitchFamily="34" charset="0"/>
              </a:rPr>
              <a:t>Globally, topical preparations are available for </a:t>
            </a:r>
            <a:r>
              <a:rPr lang="en-US" sz="1800" b="1" dirty="0" err="1">
                <a:latin typeface="Arial" pitchFamily="34" charset="0"/>
                <a:cs typeface="Arial" pitchFamily="34" charset="0"/>
              </a:rPr>
              <a:t>diclofenac</a:t>
            </a:r>
            <a:r>
              <a:rPr lang="en-US" sz="1800" b="1" dirty="0">
                <a:latin typeface="Arial" pitchFamily="34" charset="0"/>
                <a:cs typeface="Arial" pitchFamily="34" charset="0"/>
              </a:rPr>
              <a:t>, </a:t>
            </a:r>
            <a:r>
              <a:rPr lang="en-US" sz="1800" b="1" dirty="0" err="1">
                <a:latin typeface="Arial" pitchFamily="34" charset="0"/>
                <a:cs typeface="Arial" pitchFamily="34" charset="0"/>
              </a:rPr>
              <a:t>eltenac</a:t>
            </a:r>
            <a:r>
              <a:rPr lang="en-US" sz="1800" b="1" dirty="0">
                <a:latin typeface="Arial" pitchFamily="34" charset="0"/>
                <a:cs typeface="Arial" pitchFamily="34" charset="0"/>
              </a:rPr>
              <a:t>, </a:t>
            </a:r>
            <a:r>
              <a:rPr lang="en-US" sz="1800" b="1" dirty="0" err="1">
                <a:latin typeface="Arial" pitchFamily="34" charset="0"/>
                <a:cs typeface="Arial" pitchFamily="34" charset="0"/>
              </a:rPr>
              <a:t>felbinac</a:t>
            </a:r>
            <a:r>
              <a:rPr lang="en-US" sz="1800" b="1" dirty="0">
                <a:latin typeface="Arial" pitchFamily="34" charset="0"/>
                <a:cs typeface="Arial" pitchFamily="34" charset="0"/>
              </a:rPr>
              <a:t>, ibuprofen, </a:t>
            </a:r>
            <a:r>
              <a:rPr lang="en-US" sz="1800" b="1" dirty="0" err="1">
                <a:latin typeface="Arial" pitchFamily="34" charset="0"/>
                <a:cs typeface="Arial" pitchFamily="34" charset="0"/>
              </a:rPr>
              <a:t>ketoprofen</a:t>
            </a:r>
            <a:r>
              <a:rPr lang="en-US" sz="1800" b="1" dirty="0">
                <a:latin typeface="Arial" pitchFamily="34" charset="0"/>
                <a:cs typeface="Arial" pitchFamily="34" charset="0"/>
              </a:rPr>
              <a:t>, and </a:t>
            </a:r>
            <a:r>
              <a:rPr lang="en-US" sz="1800" b="1" dirty="0" err="1">
                <a:latin typeface="Arial" pitchFamily="34" charset="0"/>
                <a:cs typeface="Arial" pitchFamily="34" charset="0"/>
              </a:rPr>
              <a:t>piroxicam</a:t>
            </a:r>
            <a:r>
              <a:rPr lang="en-US" sz="1800" b="1" dirty="0">
                <a:latin typeface="Arial" pitchFamily="34" charset="0"/>
                <a:cs typeface="Arial" pitchFamily="34" charset="0"/>
              </a:rPr>
              <a:t>.</a:t>
            </a:r>
          </a:p>
        </p:txBody>
      </p:sp>
      <p:sp>
        <p:nvSpPr>
          <p:cNvPr id="4" name="Rectangle 3"/>
          <p:cNvSpPr/>
          <p:nvPr/>
        </p:nvSpPr>
        <p:spPr>
          <a:xfrm>
            <a:off x="5041900" y="6199136"/>
            <a:ext cx="3613467" cy="646331"/>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Arthritis Care &amp; Research 2012; 64: 465-474</a:t>
            </a:r>
          </a:p>
          <a:p>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18963496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549400"/>
            <a:ext cx="7874000" cy="5207000"/>
          </a:xfrm>
        </p:spPr>
        <p:txBody>
          <a:bodyPr/>
          <a:lstStyle/>
          <a:p>
            <a:pPr algn="just">
              <a:lnSpc>
                <a:spcPct val="150000"/>
              </a:lnSpc>
            </a:pPr>
            <a:r>
              <a:rPr lang="en-US" b="1" dirty="0">
                <a:latin typeface="Arial" pitchFamily="34" charset="0"/>
                <a:cs typeface="Arial" pitchFamily="34" charset="0"/>
              </a:rPr>
              <a:t>Bioavailability of </a:t>
            </a:r>
            <a:r>
              <a:rPr lang="en-US" b="1" dirty="0" smtClean="0">
                <a:latin typeface="Arial" pitchFamily="34" charset="0"/>
                <a:cs typeface="Arial" pitchFamily="34" charset="0"/>
              </a:rPr>
              <a:t>Topical </a:t>
            </a:r>
            <a:r>
              <a:rPr lang="en-US" b="1" dirty="0">
                <a:latin typeface="Arial" pitchFamily="34" charset="0"/>
                <a:cs typeface="Arial" pitchFamily="34" charset="0"/>
              </a:rPr>
              <a:t>NSAIDs </a:t>
            </a:r>
            <a:endParaRPr lang="en-US" b="1" dirty="0" smtClean="0">
              <a:latin typeface="Arial" pitchFamily="34" charset="0"/>
              <a:cs typeface="Arial" pitchFamily="34" charset="0"/>
            </a:endParaRPr>
          </a:p>
          <a:p>
            <a:pPr algn="just">
              <a:lnSpc>
                <a:spcPct val="150000"/>
              </a:lnSpc>
            </a:pPr>
            <a:endParaRPr lang="en-US" sz="1050" b="1" dirty="0" smtClean="0">
              <a:latin typeface="Arial" pitchFamily="34" charset="0"/>
              <a:cs typeface="Arial" pitchFamily="34" charset="0"/>
            </a:endParaRPr>
          </a:p>
          <a:p>
            <a:pPr algn="just">
              <a:lnSpc>
                <a:spcPct val="150000"/>
              </a:lnSpc>
            </a:pPr>
            <a:r>
              <a:rPr lang="en-US" sz="1800" b="1" dirty="0">
                <a:latin typeface="Arial" pitchFamily="34" charset="0"/>
                <a:cs typeface="Arial" pitchFamily="34" charset="0"/>
              </a:rPr>
              <a:t>As the largest human organ, the skin forms a barrier between the organism and the </a:t>
            </a:r>
            <a:r>
              <a:rPr lang="en-US" sz="1800" b="1" dirty="0" smtClean="0">
                <a:latin typeface="Arial" pitchFamily="34" charset="0"/>
                <a:cs typeface="Arial" pitchFamily="34" charset="0"/>
              </a:rPr>
              <a:t> environment</a:t>
            </a:r>
            <a:r>
              <a:rPr lang="en-US" sz="1800" b="1" dirty="0">
                <a:latin typeface="Arial" pitchFamily="34" charset="0"/>
                <a:cs typeface="Arial" pitchFamily="34" charset="0"/>
              </a:rPr>
              <a:t>. </a:t>
            </a:r>
            <a:endParaRPr lang="en-US" sz="1800" b="1" dirty="0" smtClean="0">
              <a:latin typeface="Arial" pitchFamily="34" charset="0"/>
              <a:cs typeface="Arial" pitchFamily="34" charset="0"/>
            </a:endParaRPr>
          </a:p>
          <a:p>
            <a:pPr algn="just">
              <a:lnSpc>
                <a:spcPct val="150000"/>
              </a:lnSpc>
            </a:pPr>
            <a:endParaRPr lang="en-US" sz="1050" b="1" dirty="0" smtClean="0">
              <a:latin typeface="Arial" pitchFamily="34" charset="0"/>
              <a:cs typeface="Arial" pitchFamily="34" charset="0"/>
            </a:endParaRPr>
          </a:p>
          <a:p>
            <a:pPr algn="just">
              <a:lnSpc>
                <a:spcPct val="150000"/>
              </a:lnSpc>
            </a:pPr>
            <a:r>
              <a:rPr lang="en-US" sz="1800" b="1" dirty="0" smtClean="0">
                <a:latin typeface="Arial" pitchFamily="34" charset="0"/>
                <a:cs typeface="Arial" pitchFamily="34" charset="0"/>
              </a:rPr>
              <a:t>The uppermost </a:t>
            </a:r>
            <a:r>
              <a:rPr lang="en-US" sz="1800" b="1" dirty="0">
                <a:latin typeface="Arial" pitchFamily="34" charset="0"/>
                <a:cs typeface="Arial" pitchFamily="34" charset="0"/>
              </a:rPr>
              <a:t>layer, the stratum </a:t>
            </a:r>
            <a:r>
              <a:rPr lang="en-US" sz="1800" b="1" dirty="0" err="1">
                <a:latin typeface="Arial" pitchFamily="34" charset="0"/>
                <a:cs typeface="Arial" pitchFamily="34" charset="0"/>
              </a:rPr>
              <a:t>corneum</a:t>
            </a:r>
            <a:r>
              <a:rPr lang="en-US" sz="1800" b="1" dirty="0">
                <a:latin typeface="Arial" pitchFamily="34" charset="0"/>
                <a:cs typeface="Arial" pitchFamily="34" charset="0"/>
              </a:rPr>
              <a:t>, forms the most important barrier to absorption in the </a:t>
            </a:r>
            <a:r>
              <a:rPr lang="en-US" sz="1800" b="1" dirty="0" smtClean="0">
                <a:latin typeface="Arial" pitchFamily="34" charset="0"/>
                <a:cs typeface="Arial" pitchFamily="34" charset="0"/>
              </a:rPr>
              <a:t> epidermis</a:t>
            </a:r>
            <a:r>
              <a:rPr lang="en-US" sz="1800" b="1" dirty="0">
                <a:latin typeface="Arial" pitchFamily="34" charset="0"/>
                <a:cs typeface="Arial" pitchFamily="34" charset="0"/>
              </a:rPr>
              <a:t>, with a high lipid and very low water content, and is the rate limiting step for </a:t>
            </a:r>
            <a:r>
              <a:rPr lang="en-US" sz="1800" b="1" dirty="0" smtClean="0">
                <a:latin typeface="Arial" pitchFamily="34" charset="0"/>
                <a:cs typeface="Arial" pitchFamily="34" charset="0"/>
              </a:rPr>
              <a:t>epidermal </a:t>
            </a:r>
            <a:r>
              <a:rPr lang="en-US" sz="1800" b="1" dirty="0">
                <a:latin typeface="Arial" pitchFamily="34" charset="0"/>
                <a:cs typeface="Arial" pitchFamily="34" charset="0"/>
              </a:rPr>
              <a:t>drug transport</a:t>
            </a:r>
          </a:p>
        </p:txBody>
      </p:sp>
      <p:sp>
        <p:nvSpPr>
          <p:cNvPr id="4" name="Rectangle 3"/>
          <p:cNvSpPr/>
          <p:nvPr/>
        </p:nvSpPr>
        <p:spPr>
          <a:xfrm>
            <a:off x="5041900" y="5729236"/>
            <a:ext cx="3613467" cy="830997"/>
          </a:xfrm>
          <a:prstGeom prst="rect">
            <a:avLst/>
          </a:prstGeom>
        </p:spPr>
        <p:txBody>
          <a:bodyPr wrap="squar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Seminars in Arthritis and </a:t>
            </a:r>
            <a:r>
              <a:rPr lang="en-US" sz="1200" b="1" dirty="0" err="1">
                <a:solidFill>
                  <a:srgbClr val="FFFF00"/>
                </a:solidFill>
                <a:latin typeface="Arial" pitchFamily="34" charset="0"/>
                <a:cs typeface="Arial" pitchFamily="34" charset="0"/>
              </a:rPr>
              <a:t>Rheumatis</a:t>
            </a:r>
            <a:r>
              <a:rPr lang="en-US" sz="1200" b="1" dirty="0">
                <a:solidFill>
                  <a:srgbClr val="FFFF00"/>
                </a:solidFill>
                <a:latin typeface="Arial" pitchFamily="34" charset="0"/>
                <a:cs typeface="Arial" pitchFamily="34" charset="0"/>
              </a:rPr>
              <a:t>. 2015: In Press</a:t>
            </a:r>
          </a:p>
          <a:p>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20013956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549400"/>
            <a:ext cx="7874000" cy="5207000"/>
          </a:xfrm>
        </p:spPr>
        <p:txBody>
          <a:bodyPr/>
          <a:lstStyle/>
          <a:p>
            <a:pPr algn="just">
              <a:lnSpc>
                <a:spcPct val="150000"/>
              </a:lnSpc>
            </a:pPr>
            <a:r>
              <a:rPr lang="en-US" b="1" dirty="0">
                <a:latin typeface="Arial" pitchFamily="34" charset="0"/>
                <a:cs typeface="Arial" pitchFamily="34" charset="0"/>
              </a:rPr>
              <a:t>Bioavailability of </a:t>
            </a:r>
            <a:r>
              <a:rPr lang="en-US" b="1" dirty="0" smtClean="0">
                <a:latin typeface="Arial" pitchFamily="34" charset="0"/>
                <a:cs typeface="Arial" pitchFamily="34" charset="0"/>
              </a:rPr>
              <a:t>Topical </a:t>
            </a:r>
            <a:r>
              <a:rPr lang="en-US" b="1" dirty="0">
                <a:latin typeface="Arial" pitchFamily="34" charset="0"/>
                <a:cs typeface="Arial" pitchFamily="34" charset="0"/>
              </a:rPr>
              <a:t>NSAIDs </a:t>
            </a:r>
            <a:endParaRPr lang="en-US" b="1" dirty="0" smtClean="0">
              <a:latin typeface="Arial" pitchFamily="34" charset="0"/>
              <a:cs typeface="Arial" pitchFamily="34" charset="0"/>
            </a:endParaRPr>
          </a:p>
          <a:p>
            <a:pPr algn="just">
              <a:lnSpc>
                <a:spcPct val="150000"/>
              </a:lnSpc>
            </a:pPr>
            <a:endParaRPr lang="en-US" sz="1000" b="1" dirty="0" smtClean="0">
              <a:latin typeface="Arial" pitchFamily="34" charset="0"/>
              <a:cs typeface="Arial" pitchFamily="34" charset="0"/>
            </a:endParaRPr>
          </a:p>
          <a:p>
            <a:pPr lvl="1" algn="just">
              <a:lnSpc>
                <a:spcPct val="150000"/>
              </a:lnSpc>
            </a:pPr>
            <a:r>
              <a:rPr lang="en-US" sz="2000" b="1" dirty="0">
                <a:latin typeface="Arial" pitchFamily="34" charset="0"/>
                <a:cs typeface="Arial" pitchFamily="34" charset="0"/>
              </a:rPr>
              <a:t>There are great variations in the permeability of the skin to different substances. Whilst both </a:t>
            </a:r>
            <a:r>
              <a:rPr lang="en-US" sz="2000" b="1" dirty="0" smtClean="0">
                <a:latin typeface="Arial" pitchFamily="34" charset="0"/>
                <a:cs typeface="Arial" pitchFamily="34" charset="0"/>
              </a:rPr>
              <a:t>purely </a:t>
            </a:r>
            <a:r>
              <a:rPr lang="en-US" sz="2000" b="1" dirty="0">
                <a:latin typeface="Arial" pitchFamily="34" charset="0"/>
                <a:cs typeface="Arial" pitchFamily="34" charset="0"/>
              </a:rPr>
              <a:t>hydrophilic and purely lipophilic </a:t>
            </a:r>
            <a:r>
              <a:rPr lang="en-US" sz="2000" b="1" dirty="0" smtClean="0">
                <a:latin typeface="Arial" pitchFamily="34" charset="0"/>
                <a:cs typeface="Arial" pitchFamily="34" charset="0"/>
              </a:rPr>
              <a:t>substances are </a:t>
            </a:r>
            <a:r>
              <a:rPr lang="en-US" sz="2000" b="1" dirty="0">
                <a:latin typeface="Arial" pitchFamily="34" charset="0"/>
                <a:cs typeface="Arial" pitchFamily="34" charset="0"/>
              </a:rPr>
              <a:t>barely absorbed through the skin, </a:t>
            </a:r>
            <a:r>
              <a:rPr lang="en-US" sz="2000" b="1" dirty="0" smtClean="0">
                <a:latin typeface="Arial" pitchFamily="34" charset="0"/>
                <a:cs typeface="Arial" pitchFamily="34" charset="0"/>
              </a:rPr>
              <a:t>there </a:t>
            </a:r>
            <a:r>
              <a:rPr lang="en-US" sz="2000" b="1" dirty="0">
                <a:latin typeface="Arial" pitchFamily="34" charset="0"/>
                <a:cs typeface="Arial" pitchFamily="34" charset="0"/>
              </a:rPr>
              <a:t>are very high absorption rates for predominantly lipophilic substances with a certain </a:t>
            </a:r>
            <a:r>
              <a:rPr lang="en-US" sz="2000" b="1" dirty="0" smtClean="0">
                <a:latin typeface="Arial" pitchFamily="34" charset="0"/>
                <a:cs typeface="Arial" pitchFamily="34" charset="0"/>
              </a:rPr>
              <a:t> residual </a:t>
            </a:r>
            <a:r>
              <a:rPr lang="en-US" sz="2000" b="1" dirty="0" err="1">
                <a:latin typeface="Arial" pitchFamily="34" charset="0"/>
                <a:cs typeface="Arial" pitchFamily="34" charset="0"/>
              </a:rPr>
              <a:t>hydrophilia</a:t>
            </a:r>
            <a:r>
              <a:rPr lang="en-US" sz="2000" b="1" dirty="0">
                <a:latin typeface="Arial" pitchFamily="34" charset="0"/>
                <a:cs typeface="Arial" pitchFamily="34" charset="0"/>
              </a:rPr>
              <a:t>.</a:t>
            </a:r>
          </a:p>
        </p:txBody>
      </p:sp>
      <p:sp>
        <p:nvSpPr>
          <p:cNvPr id="4" name="Rectangle 3"/>
          <p:cNvSpPr/>
          <p:nvPr/>
        </p:nvSpPr>
        <p:spPr>
          <a:xfrm>
            <a:off x="5041900" y="5729236"/>
            <a:ext cx="3613467" cy="830997"/>
          </a:xfrm>
          <a:prstGeom prst="rect">
            <a:avLst/>
          </a:prstGeom>
        </p:spPr>
        <p:txBody>
          <a:bodyPr wrap="squar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Seminars in Arthritis and </a:t>
            </a:r>
            <a:r>
              <a:rPr lang="en-US" sz="1200" b="1" dirty="0" err="1">
                <a:solidFill>
                  <a:srgbClr val="FFFF00"/>
                </a:solidFill>
                <a:latin typeface="Arial" pitchFamily="34" charset="0"/>
                <a:cs typeface="Arial" pitchFamily="34" charset="0"/>
              </a:rPr>
              <a:t>Rheumatis</a:t>
            </a:r>
            <a:r>
              <a:rPr lang="en-US" sz="1200" b="1" dirty="0">
                <a:solidFill>
                  <a:srgbClr val="FFFF00"/>
                </a:solidFill>
                <a:latin typeface="Arial" pitchFamily="34" charset="0"/>
                <a:cs typeface="Arial" pitchFamily="34" charset="0"/>
              </a:rPr>
              <a:t>. 2015: In Press</a:t>
            </a:r>
          </a:p>
          <a:p>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76638406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5041900" y="6008636"/>
            <a:ext cx="3613467" cy="646331"/>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Seminars </a:t>
            </a:r>
            <a:r>
              <a:rPr lang="en-US" sz="1200" b="1" dirty="0">
                <a:solidFill>
                  <a:srgbClr val="FFFF00"/>
                </a:solidFill>
                <a:latin typeface="Arial" pitchFamily="34" charset="0"/>
                <a:cs typeface="Arial" pitchFamily="34" charset="0"/>
              </a:rPr>
              <a:t>in Arthritis and </a:t>
            </a:r>
            <a:r>
              <a:rPr lang="en-US" sz="1200" b="1" dirty="0" err="1">
                <a:solidFill>
                  <a:srgbClr val="FFFF00"/>
                </a:solidFill>
                <a:latin typeface="Arial" pitchFamily="34" charset="0"/>
                <a:cs typeface="Arial" pitchFamily="34" charset="0"/>
              </a:rPr>
              <a:t>Rheumatis</a:t>
            </a:r>
            <a:r>
              <a:rPr lang="en-US" sz="1200" b="1" dirty="0">
                <a:solidFill>
                  <a:srgbClr val="FFFF00"/>
                </a:solidFill>
                <a:latin typeface="Arial" pitchFamily="34" charset="0"/>
                <a:cs typeface="Arial" pitchFamily="34" charset="0"/>
              </a:rPr>
              <a:t>. 2015: In Press</a:t>
            </a:r>
          </a:p>
          <a:p>
            <a:endParaRPr lang="en-US" sz="1200" b="1" dirty="0" smtClean="0">
              <a:solidFill>
                <a:srgbClr val="FFFF00"/>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9" r="3428" b="4660"/>
          <a:stretch/>
        </p:blipFill>
        <p:spPr bwMode="auto">
          <a:xfrm>
            <a:off x="1997074" y="1550988"/>
            <a:ext cx="5076825" cy="407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97075" y="3962400"/>
            <a:ext cx="496252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97075" y="3543301"/>
            <a:ext cx="4962525"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97075" y="4762500"/>
            <a:ext cx="4962525" cy="393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791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1008063" y="274638"/>
            <a:ext cx="6316662" cy="1143000"/>
          </a:xfrm>
        </p:spPr>
        <p:txBody>
          <a:bodyPr/>
          <a:lstStyle/>
          <a:p>
            <a:pPr eaLnBrk="1" hangingPunct="1"/>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Introduction</a:t>
            </a:r>
            <a:r>
              <a:rPr lang="en-US" sz="3600" b="1" dirty="0" smtClean="0">
                <a:solidFill>
                  <a:srgbClr val="FFFF00"/>
                </a:solidFill>
                <a:latin typeface="Arial" pitchFamily="34" charset="0"/>
                <a:cs typeface="Arial" pitchFamily="34" charset="0"/>
              </a:rPr>
              <a:t> </a:t>
            </a:r>
          </a:p>
        </p:txBody>
      </p:sp>
      <p:sp>
        <p:nvSpPr>
          <p:cNvPr id="4" name="Content Placeholder 3"/>
          <p:cNvSpPr>
            <a:spLocks noGrp="1"/>
          </p:cNvSpPr>
          <p:nvPr>
            <p:ph idx="1"/>
          </p:nvPr>
        </p:nvSpPr>
        <p:spPr>
          <a:xfrm>
            <a:off x="1011238" y="1625600"/>
            <a:ext cx="7624762" cy="4525963"/>
          </a:xfrm>
          <a:noFill/>
        </p:spPr>
        <p:txBody>
          <a:bodyPr/>
          <a:lstStyle/>
          <a:p>
            <a:pPr algn="just" eaLnBrk="1" hangingPunct="1">
              <a:lnSpc>
                <a:spcPct val="150000"/>
              </a:lnSpc>
              <a:defRPr/>
            </a:pPr>
            <a:r>
              <a:rPr lang="en-US" sz="2000" b="1" dirty="0">
                <a:latin typeface="Arial" pitchFamily="34" charset="0"/>
                <a:cs typeface="Arial" pitchFamily="34" charset="0"/>
              </a:rPr>
              <a:t>Many people think that pain is a natural part of growing older, and up to 60% of people believe that pain is just something you have to live with</a:t>
            </a:r>
          </a:p>
          <a:p>
            <a:pPr algn="just" eaLnBrk="1" hangingPunct="1">
              <a:lnSpc>
                <a:spcPct val="150000"/>
              </a:lnSpc>
              <a:defRPr/>
            </a:pPr>
            <a:endParaRPr lang="en-US" sz="1400" b="1" dirty="0" smtClean="0">
              <a:latin typeface="Arial" pitchFamily="34" charset="0"/>
              <a:cs typeface="Arial" pitchFamily="34" charset="0"/>
            </a:endParaRPr>
          </a:p>
          <a:p>
            <a:pPr algn="just" eaLnBrk="1" hangingPunct="1">
              <a:lnSpc>
                <a:spcPct val="150000"/>
              </a:lnSpc>
              <a:defRPr/>
            </a:pPr>
            <a:endParaRPr lang="en-US" sz="1400" b="1" dirty="0" smtClean="0">
              <a:latin typeface="Arial" pitchFamily="34" charset="0"/>
              <a:cs typeface="Arial" pitchFamily="34" charset="0"/>
            </a:endParaRPr>
          </a:p>
          <a:p>
            <a:pPr algn="just" eaLnBrk="1" hangingPunct="1">
              <a:lnSpc>
                <a:spcPct val="150000"/>
              </a:lnSpc>
              <a:defRPr/>
            </a:pPr>
            <a:r>
              <a:rPr lang="en-US" sz="2000" b="1" dirty="0" smtClean="0">
                <a:latin typeface="Arial" pitchFamily="34" charset="0"/>
                <a:cs typeface="Arial" pitchFamily="34" charset="0"/>
              </a:rPr>
              <a:t>Chronic pain: women &gt; men , non-Hispanic </a:t>
            </a:r>
            <a:r>
              <a:rPr lang="en-US" sz="2000" b="1" dirty="0">
                <a:latin typeface="Arial" pitchFamily="34" charset="0"/>
                <a:cs typeface="Arial" pitchFamily="34" charset="0"/>
              </a:rPr>
              <a:t>white </a:t>
            </a:r>
            <a:r>
              <a:rPr lang="en-US" sz="2000" b="1" dirty="0" smtClean="0">
                <a:latin typeface="Arial" pitchFamily="34" charset="0"/>
                <a:cs typeface="Arial" pitchFamily="34" charset="0"/>
              </a:rPr>
              <a:t>people </a:t>
            </a:r>
            <a:r>
              <a:rPr lang="en-US" sz="1400" b="1" dirty="0" smtClean="0">
                <a:latin typeface="Arial" pitchFamily="34" charset="0"/>
                <a:cs typeface="Arial" pitchFamily="34" charset="0"/>
              </a:rPr>
              <a:t>&amp; </a:t>
            </a:r>
            <a:r>
              <a:rPr lang="en-US" sz="2000" b="1" dirty="0" smtClean="0">
                <a:latin typeface="Arial" pitchFamily="34" charset="0"/>
                <a:cs typeface="Arial" pitchFamily="34" charset="0"/>
              </a:rPr>
              <a:t>in </a:t>
            </a:r>
            <a:r>
              <a:rPr lang="en-US" sz="2000" b="1" dirty="0">
                <a:latin typeface="Arial" pitchFamily="34" charset="0"/>
                <a:cs typeface="Arial" pitchFamily="34" charset="0"/>
              </a:rPr>
              <a:t>those whose income is two times less </a:t>
            </a:r>
            <a:r>
              <a:rPr lang="en-US" sz="2000" b="1" dirty="0" smtClean="0">
                <a:latin typeface="Arial" pitchFamily="34" charset="0"/>
                <a:cs typeface="Arial" pitchFamily="34" charset="0"/>
              </a:rPr>
              <a:t>than the </a:t>
            </a:r>
            <a:r>
              <a:rPr lang="en-US" sz="2000" b="1" dirty="0">
                <a:latin typeface="Arial" pitchFamily="34" charset="0"/>
                <a:cs typeface="Arial" pitchFamily="34" charset="0"/>
              </a:rPr>
              <a:t>level of poverty</a:t>
            </a:r>
            <a:r>
              <a:rPr lang="en-US" sz="2000" b="1" dirty="0" smtClean="0">
                <a:latin typeface="Arial" pitchFamily="34" charset="0"/>
                <a:cs typeface="Arial" pitchFamily="34"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632599282"/>
              </p:ext>
            </p:extLst>
          </p:nvPr>
        </p:nvGraphicFramePr>
        <p:xfrm>
          <a:off x="5092701" y="5648542"/>
          <a:ext cx="3696396" cy="10058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696396"/>
              </a:tblGrid>
              <a:tr h="275572">
                <a:tc>
                  <a:txBody>
                    <a:bodyPr/>
                    <a:lstStyle/>
                    <a:p>
                      <a:r>
                        <a:rPr lang="en-US" sz="1200" b="1" kern="1200" dirty="0" smtClean="0">
                          <a:solidFill>
                            <a:srgbClr val="FFFF00"/>
                          </a:solidFill>
                          <a:latin typeface="Arial" pitchFamily="34" charset="0"/>
                          <a:ea typeface="+mn-ea"/>
                          <a:cs typeface="Arial" pitchFamily="34" charset="0"/>
                        </a:rPr>
                        <a:t>Applied Therapeutics. 2018</a:t>
                      </a:r>
                    </a:p>
                    <a:p>
                      <a:r>
                        <a:rPr lang="en-US" sz="1200" dirty="0" smtClean="0">
                          <a:solidFill>
                            <a:srgbClr val="FFFF00"/>
                          </a:solidFill>
                          <a:latin typeface="Arial" pitchFamily="34" charset="0"/>
                          <a:cs typeface="Arial" pitchFamily="34" charset="0"/>
                        </a:rPr>
                        <a:t>International Association for the Study of Pain. 2011</a:t>
                      </a:r>
                    </a:p>
                    <a:p>
                      <a:r>
                        <a:rPr lang="en-US" sz="1200" dirty="0" smtClean="0">
                          <a:solidFill>
                            <a:srgbClr val="FFFF00"/>
                          </a:solidFill>
                          <a:latin typeface="Arial" pitchFamily="34" charset="0"/>
                          <a:cs typeface="Arial" pitchFamily="34" charset="0"/>
                        </a:rPr>
                        <a:t>National Center for Health Statistics. 2011</a:t>
                      </a:r>
                    </a:p>
                    <a:p>
                      <a:r>
                        <a:rPr lang="en-US" sz="1200" dirty="0" smtClean="0">
                          <a:solidFill>
                            <a:srgbClr val="FFFF00"/>
                          </a:solidFill>
                          <a:latin typeface="Arial" pitchFamily="34" charset="0"/>
                          <a:cs typeface="Arial" pitchFamily="34" charset="0"/>
                        </a:rPr>
                        <a:t>Pain in America: A Research Report. 2000</a:t>
                      </a:r>
                      <a:endParaRPr lang="en-US" sz="1200" dirty="0">
                        <a:solidFill>
                          <a:srgbClr val="FFFF00"/>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5041900" y="6338836"/>
            <a:ext cx="3613467" cy="461665"/>
          </a:xfrm>
          <a:prstGeom prst="rect">
            <a:avLst/>
          </a:prstGeom>
        </p:spPr>
        <p:txBody>
          <a:bodyPr wrap="squar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Drugs 2011; 71 (10)</a:t>
            </a:r>
            <a:endParaRPr lang="en-US" sz="1200" b="1" dirty="0" smtClean="0">
              <a:solidFill>
                <a:srgbClr val="FFFF00"/>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511301"/>
            <a:ext cx="7581900" cy="346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37200" y="4051299"/>
            <a:ext cx="2501900" cy="812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5011341"/>
            <a:ext cx="8648700" cy="1323439"/>
          </a:xfrm>
          <a:prstGeom prst="rect">
            <a:avLst/>
          </a:prstGeom>
          <a:solidFill>
            <a:srgbClr val="820000"/>
          </a:solidFill>
        </p:spPr>
        <p:txBody>
          <a:bodyPr wrap="square">
            <a:spAutoFit/>
          </a:bodyPr>
          <a:lstStyle/>
          <a:p>
            <a:pPr marL="285750" indent="-285750" algn="just">
              <a:buFont typeface="Wingdings" pitchFamily="2" charset="2"/>
              <a:buChar char="§"/>
            </a:pPr>
            <a:r>
              <a:rPr lang="en-US" sz="1600" b="1" dirty="0" smtClean="0"/>
              <a:t>Oral </a:t>
            </a:r>
            <a:r>
              <a:rPr lang="en-US" sz="1600" b="1" dirty="0"/>
              <a:t>NSAIDs should not be used </a:t>
            </a:r>
            <a:r>
              <a:rPr lang="en-US" sz="1600" b="1" dirty="0" smtClean="0"/>
              <a:t>concomitantly with the topical solution because of the increased risk of rectal bleeding </a:t>
            </a:r>
            <a:r>
              <a:rPr lang="en-US" sz="1600" b="1" dirty="0"/>
              <a:t>and abnormal laboratory </a:t>
            </a:r>
            <a:r>
              <a:rPr lang="en-US" sz="1600" b="1" dirty="0" smtClean="0"/>
              <a:t>findings.</a:t>
            </a:r>
          </a:p>
          <a:p>
            <a:pPr marL="285750" indent="-285750" algn="just">
              <a:buFont typeface="Wingdings" pitchFamily="2" charset="2"/>
              <a:buChar char="§"/>
            </a:pPr>
            <a:r>
              <a:rPr lang="en-US" sz="1600" b="1" dirty="0"/>
              <a:t>In </a:t>
            </a:r>
            <a:r>
              <a:rPr lang="en-US" sz="1600" b="1" dirty="0" smtClean="0"/>
              <a:t>a 2010 </a:t>
            </a:r>
            <a:r>
              <a:rPr lang="en-US" sz="1600" b="1" dirty="0"/>
              <a:t>systematic review, oral and topical NSAIDs were noted </a:t>
            </a:r>
            <a:r>
              <a:rPr lang="en-US" sz="1600" b="1" dirty="0" smtClean="0"/>
              <a:t>to have </a:t>
            </a:r>
            <a:r>
              <a:rPr lang="en-US" sz="1600" b="1" dirty="0"/>
              <a:t>similar rates for discontinuation because of a high </a:t>
            </a:r>
            <a:r>
              <a:rPr lang="en-US" sz="1600" b="1" dirty="0" smtClean="0"/>
              <a:t>incidence of </a:t>
            </a:r>
            <a:r>
              <a:rPr lang="en-US" sz="1600" b="1" dirty="0"/>
              <a:t>topical reactions with the latter</a:t>
            </a:r>
            <a:r>
              <a:rPr lang="en-US" sz="1600" b="1" dirty="0" smtClean="0"/>
              <a:t>.</a:t>
            </a:r>
            <a:endParaRPr lang="en-US" sz="1600" b="1" dirty="0"/>
          </a:p>
        </p:txBody>
      </p:sp>
    </p:spTree>
    <p:extLst>
      <p:ext uri="{BB962C8B-B14F-4D97-AF65-F5344CB8AC3E}">
        <p14:creationId xmlns:p14="http://schemas.microsoft.com/office/powerpoint/2010/main" val="2467624289"/>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549400"/>
            <a:ext cx="7874000" cy="5207000"/>
          </a:xfrm>
        </p:spPr>
        <p:txBody>
          <a:bodyPr/>
          <a:lstStyle/>
          <a:p>
            <a:pPr algn="just">
              <a:lnSpc>
                <a:spcPct val="150000"/>
              </a:lnSpc>
            </a:pPr>
            <a:r>
              <a:rPr lang="en-US" b="1" dirty="0">
                <a:latin typeface="Arial" pitchFamily="34" charset="0"/>
                <a:cs typeface="Arial" pitchFamily="34" charset="0"/>
              </a:rPr>
              <a:t> Salicylates</a:t>
            </a:r>
            <a:endParaRPr lang="en-US" sz="1000" b="1" dirty="0" smtClean="0">
              <a:latin typeface="Arial" pitchFamily="34" charset="0"/>
              <a:cs typeface="Arial" pitchFamily="34" charset="0"/>
            </a:endParaRPr>
          </a:p>
          <a:p>
            <a:pPr lvl="1" algn="just">
              <a:lnSpc>
                <a:spcPct val="150000"/>
              </a:lnSpc>
            </a:pPr>
            <a:r>
              <a:rPr lang="en-US" sz="2000" b="1" dirty="0" smtClean="0">
                <a:latin typeface="Arial" pitchFamily="34" charset="0"/>
                <a:cs typeface="Arial" pitchFamily="34" charset="0"/>
              </a:rPr>
              <a:t>Non-acetylated </a:t>
            </a:r>
            <a:r>
              <a:rPr lang="en-US" sz="2000" b="1" dirty="0">
                <a:latin typeface="Arial" pitchFamily="34" charset="0"/>
                <a:cs typeface="Arial" pitchFamily="34" charset="0"/>
              </a:rPr>
              <a:t>salicylates are derived </a:t>
            </a:r>
            <a:r>
              <a:rPr lang="en-US" sz="2000" b="1" dirty="0" smtClean="0">
                <a:latin typeface="Arial" pitchFamily="34" charset="0"/>
                <a:cs typeface="Arial" pitchFamily="34" charset="0"/>
              </a:rPr>
              <a:t>from aspirin </a:t>
            </a:r>
            <a:r>
              <a:rPr lang="en-US" sz="2000" b="1" dirty="0">
                <a:latin typeface="Arial" pitchFamily="34" charset="0"/>
                <a:cs typeface="Arial" pitchFamily="34" charset="0"/>
              </a:rPr>
              <a:t>(acetylsalicylic acid) but do not share </a:t>
            </a:r>
            <a:r>
              <a:rPr lang="en-US" sz="2000" b="1" dirty="0" smtClean="0">
                <a:latin typeface="Arial" pitchFamily="34" charset="0"/>
                <a:cs typeface="Arial" pitchFamily="34" charset="0"/>
              </a:rPr>
              <a:t>the same </a:t>
            </a:r>
            <a:r>
              <a:rPr lang="en-US" sz="2000" b="1" dirty="0">
                <a:latin typeface="Arial" pitchFamily="34" charset="0"/>
                <a:cs typeface="Arial" pitchFamily="34" charset="0"/>
              </a:rPr>
              <a:t>mechanism of action as NSAIDs. In </a:t>
            </a:r>
            <a:r>
              <a:rPr lang="en-US" sz="2000" b="1" dirty="0" smtClean="0">
                <a:latin typeface="Arial" pitchFamily="34" charset="0"/>
                <a:cs typeface="Arial" pitchFamily="34" charset="0"/>
              </a:rPr>
              <a:t>fact, preclinical </a:t>
            </a:r>
            <a:r>
              <a:rPr lang="en-US" sz="2000" b="1" dirty="0">
                <a:latin typeface="Arial" pitchFamily="34" charset="0"/>
                <a:cs typeface="Arial" pitchFamily="34" charset="0"/>
              </a:rPr>
              <a:t>data suggest that </a:t>
            </a:r>
            <a:r>
              <a:rPr lang="en-US" sz="2000" b="1" dirty="0" smtClean="0">
                <a:latin typeface="Arial" pitchFamily="34" charset="0"/>
                <a:cs typeface="Arial" pitchFamily="34" charset="0"/>
              </a:rPr>
              <a:t>non-acetylated </a:t>
            </a:r>
            <a:r>
              <a:rPr lang="en-US" sz="2000" b="1" dirty="0">
                <a:latin typeface="Arial" pitchFamily="34" charset="0"/>
                <a:cs typeface="Arial" pitchFamily="34" charset="0"/>
              </a:rPr>
              <a:t>salicylates inhibit COX-2 approximately </a:t>
            </a:r>
            <a:r>
              <a:rPr lang="en-US" sz="2000" b="1" dirty="0" smtClean="0">
                <a:latin typeface="Arial" pitchFamily="34" charset="0"/>
                <a:cs typeface="Arial" pitchFamily="34" charset="0"/>
              </a:rPr>
              <a:t>100-fold less </a:t>
            </a:r>
            <a:r>
              <a:rPr lang="en-US" sz="2000" b="1" dirty="0">
                <a:latin typeface="Arial" pitchFamily="34" charset="0"/>
                <a:cs typeface="Arial" pitchFamily="34" charset="0"/>
              </a:rPr>
              <a:t>than does acetylsalicylic </a:t>
            </a:r>
            <a:r>
              <a:rPr lang="en-US" sz="2000" b="1" dirty="0" smtClean="0">
                <a:latin typeface="Arial" pitchFamily="34" charset="0"/>
                <a:cs typeface="Arial" pitchFamily="34" charset="0"/>
              </a:rPr>
              <a:t>acid</a:t>
            </a:r>
          </a:p>
        </p:txBody>
      </p:sp>
      <p:sp>
        <p:nvSpPr>
          <p:cNvPr id="5" name="Rectangle 4"/>
          <p:cNvSpPr/>
          <p:nvPr/>
        </p:nvSpPr>
        <p:spPr>
          <a:xfrm>
            <a:off x="5422900" y="6186436"/>
            <a:ext cx="3613467" cy="461665"/>
          </a:xfrm>
          <a:prstGeom prst="rect">
            <a:avLst/>
          </a:prstGeom>
        </p:spPr>
        <p:txBody>
          <a:bodyPr wrap="squar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Drugs 2011; 71 (10)</a:t>
            </a:r>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23849853"/>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549400"/>
            <a:ext cx="7874000" cy="5207000"/>
          </a:xfrm>
        </p:spPr>
        <p:txBody>
          <a:bodyPr/>
          <a:lstStyle/>
          <a:p>
            <a:pPr algn="just">
              <a:lnSpc>
                <a:spcPct val="150000"/>
              </a:lnSpc>
            </a:pPr>
            <a:r>
              <a:rPr lang="en-US" b="1" dirty="0">
                <a:latin typeface="Arial" pitchFamily="34" charset="0"/>
                <a:cs typeface="Arial" pitchFamily="34" charset="0"/>
              </a:rPr>
              <a:t> Salicylates</a:t>
            </a:r>
            <a:endParaRPr lang="en-US" sz="1000" b="1" dirty="0" smtClean="0">
              <a:latin typeface="Arial" pitchFamily="34" charset="0"/>
              <a:cs typeface="Arial" pitchFamily="34" charset="0"/>
            </a:endParaRPr>
          </a:p>
          <a:p>
            <a:pPr lvl="1" algn="just">
              <a:lnSpc>
                <a:spcPct val="150000"/>
              </a:lnSpc>
            </a:pPr>
            <a:r>
              <a:rPr lang="en-US" sz="2000" b="1" dirty="0" smtClean="0">
                <a:latin typeface="Arial" pitchFamily="34" charset="0"/>
                <a:cs typeface="Arial" pitchFamily="34" charset="0"/>
              </a:rPr>
              <a:t>Topical </a:t>
            </a:r>
            <a:r>
              <a:rPr lang="en-US" sz="2000" b="1" dirty="0">
                <a:latin typeface="Arial" pitchFamily="34" charset="0"/>
                <a:cs typeface="Arial" pitchFamily="34" charset="0"/>
              </a:rPr>
              <a:t>salicylates have shown substantially </a:t>
            </a:r>
            <a:r>
              <a:rPr lang="en-US" sz="2000" b="1" dirty="0" smtClean="0">
                <a:latin typeface="Arial" pitchFamily="34" charset="0"/>
                <a:cs typeface="Arial" pitchFamily="34" charset="0"/>
              </a:rPr>
              <a:t>less efficacy </a:t>
            </a:r>
            <a:r>
              <a:rPr lang="en-US" sz="2000" b="1" dirty="0">
                <a:latin typeface="Arial" pitchFamily="34" charset="0"/>
                <a:cs typeface="Arial" pitchFamily="34" charset="0"/>
              </a:rPr>
              <a:t>than the topical NSAIDs and are associated with substantial systemic salicylate exposure and serious toxicity</a:t>
            </a:r>
            <a:r>
              <a:rPr lang="en-US" sz="2000" b="1" dirty="0" smtClean="0">
                <a:latin typeface="Arial" pitchFamily="34" charset="0"/>
                <a:cs typeface="Arial" pitchFamily="34" charset="0"/>
              </a:rPr>
              <a:t>.</a:t>
            </a:r>
          </a:p>
          <a:p>
            <a:pPr lvl="1" algn="just">
              <a:lnSpc>
                <a:spcPct val="150000"/>
              </a:lnSpc>
            </a:pPr>
            <a:endParaRPr lang="en-US" sz="1050" b="1" dirty="0" smtClean="0">
              <a:latin typeface="Arial" pitchFamily="34" charset="0"/>
              <a:cs typeface="Arial" pitchFamily="34" charset="0"/>
            </a:endParaRPr>
          </a:p>
          <a:p>
            <a:pPr lvl="1" algn="just">
              <a:lnSpc>
                <a:spcPct val="150000"/>
              </a:lnSpc>
            </a:pPr>
            <a:r>
              <a:rPr lang="en-US" sz="2000" b="1" dirty="0" smtClean="0">
                <a:latin typeface="Arial" pitchFamily="34" charset="0"/>
                <a:cs typeface="Arial" pitchFamily="34" charset="0"/>
              </a:rPr>
              <a:t>Topical </a:t>
            </a:r>
            <a:r>
              <a:rPr lang="en-US" sz="2000" b="1" dirty="0">
                <a:latin typeface="Arial" pitchFamily="34" charset="0"/>
                <a:cs typeface="Arial" pitchFamily="34" charset="0"/>
              </a:rPr>
              <a:t>salicylates and oral NSAIDs </a:t>
            </a:r>
            <a:r>
              <a:rPr lang="en-US" sz="2000" b="1" dirty="0" smtClean="0">
                <a:latin typeface="Arial" pitchFamily="34" charset="0"/>
                <a:cs typeface="Arial" pitchFamily="34" charset="0"/>
              </a:rPr>
              <a:t>share several </a:t>
            </a:r>
            <a:r>
              <a:rPr lang="en-US" sz="2000" b="1" dirty="0">
                <a:latin typeface="Arial" pitchFamily="34" charset="0"/>
                <a:cs typeface="Arial" pitchFamily="34" charset="0"/>
              </a:rPr>
              <a:t>adverse effects in common, most </a:t>
            </a:r>
            <a:r>
              <a:rPr lang="en-US" sz="2000" b="1" dirty="0" smtClean="0">
                <a:latin typeface="Arial" pitchFamily="34" charset="0"/>
                <a:cs typeface="Arial" pitchFamily="34" charset="0"/>
              </a:rPr>
              <a:t>notably GI </a:t>
            </a:r>
            <a:r>
              <a:rPr lang="en-US" sz="2000" b="1" dirty="0">
                <a:latin typeface="Arial" pitchFamily="34" charset="0"/>
                <a:cs typeface="Arial" pitchFamily="34" charset="0"/>
              </a:rPr>
              <a:t>upset, impaired platelet function and interaction with warfarin. </a:t>
            </a:r>
          </a:p>
        </p:txBody>
      </p:sp>
      <p:sp>
        <p:nvSpPr>
          <p:cNvPr id="5" name="Rectangle 4"/>
          <p:cNvSpPr/>
          <p:nvPr/>
        </p:nvSpPr>
        <p:spPr>
          <a:xfrm>
            <a:off x="5422900" y="6186436"/>
            <a:ext cx="3613467" cy="461665"/>
          </a:xfrm>
          <a:prstGeom prst="rect">
            <a:avLst/>
          </a:prstGeom>
        </p:spPr>
        <p:txBody>
          <a:bodyPr wrap="square">
            <a:spAutoFit/>
          </a:bodyPr>
          <a:lstStyle/>
          <a:p>
            <a:r>
              <a:rPr lang="en-US" sz="1200" b="1" dirty="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2018</a:t>
            </a:r>
            <a:endParaRPr lang="en-US" sz="1200" b="1" dirty="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Drugs 2011; 71 (10)</a:t>
            </a:r>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149460655"/>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519238"/>
            <a:ext cx="83312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62669"/>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6578600" y="6389636"/>
            <a:ext cx="2457767" cy="276999"/>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Drugs </a:t>
            </a:r>
            <a:r>
              <a:rPr lang="en-US" sz="1200" b="1" dirty="0">
                <a:solidFill>
                  <a:srgbClr val="FFFF00"/>
                </a:solidFill>
                <a:latin typeface="Arial" pitchFamily="34" charset="0"/>
                <a:cs typeface="Arial" pitchFamily="34" charset="0"/>
              </a:rPr>
              <a:t>2011; 71 (10)</a:t>
            </a:r>
            <a:endParaRPr lang="en-US" sz="1200" b="1" dirty="0" smtClean="0">
              <a:solidFill>
                <a:srgbClr val="FFFF00"/>
              </a:solidFill>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828800"/>
            <a:ext cx="7670799"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44801"/>
            <a:ext cx="7670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6100" y="5010141"/>
            <a:ext cx="8102600" cy="1200329"/>
          </a:xfrm>
          <a:prstGeom prst="rect">
            <a:avLst/>
          </a:prstGeom>
          <a:solidFill>
            <a:srgbClr val="820000"/>
          </a:solidFill>
          <a:ln>
            <a:solidFill>
              <a:srgbClr val="8200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dirty="0">
                <a:solidFill>
                  <a:schemeClr val="tx1"/>
                </a:solidFill>
                <a:latin typeface="Arial" pitchFamily="34" charset="0"/>
                <a:cs typeface="Arial" pitchFamily="34" charset="0"/>
              </a:rPr>
              <a:t>AEs </a:t>
            </a:r>
            <a:r>
              <a:rPr lang="en-US" dirty="0" smtClean="0">
                <a:solidFill>
                  <a:schemeClr val="tx1"/>
                </a:solidFill>
                <a:latin typeface="Arial" pitchFamily="34" charset="0"/>
                <a:cs typeface="Arial" pitchFamily="34" charset="0"/>
              </a:rPr>
              <a:t>associated with </a:t>
            </a:r>
            <a:r>
              <a:rPr lang="en-US" dirty="0">
                <a:solidFill>
                  <a:schemeClr val="tx1"/>
                </a:solidFill>
                <a:latin typeface="Arial" pitchFamily="34" charset="0"/>
                <a:cs typeface="Arial" pitchFamily="34" charset="0"/>
              </a:rPr>
              <a:t>acute salicylate poisoning include </a:t>
            </a:r>
            <a:r>
              <a:rPr lang="en-US" dirty="0" smtClean="0">
                <a:solidFill>
                  <a:schemeClr val="tx1"/>
                </a:solidFill>
                <a:latin typeface="Arial" pitchFamily="34" charset="0"/>
                <a:cs typeface="Arial" pitchFamily="34" charset="0"/>
              </a:rPr>
              <a:t>nausea and </a:t>
            </a:r>
            <a:r>
              <a:rPr lang="en-US" dirty="0">
                <a:solidFill>
                  <a:schemeClr val="tx1"/>
                </a:solidFill>
                <a:latin typeface="Arial" pitchFamily="34" charset="0"/>
                <a:cs typeface="Arial" pitchFamily="34" charset="0"/>
              </a:rPr>
              <a:t>vomiting, tinnitus and deafness, CNS </a:t>
            </a:r>
            <a:r>
              <a:rPr lang="en-US" dirty="0" smtClean="0">
                <a:solidFill>
                  <a:schemeClr val="tx1"/>
                </a:solidFill>
                <a:latin typeface="Arial" pitchFamily="34" charset="0"/>
                <a:cs typeface="Arial" pitchFamily="34" charset="0"/>
              </a:rPr>
              <a:t>effects (e.g</a:t>
            </a:r>
            <a:r>
              <a:rPr lang="en-US" dirty="0">
                <a:solidFill>
                  <a:schemeClr val="tx1"/>
                </a:solidFill>
                <a:latin typeface="Arial" pitchFamily="34" charset="0"/>
                <a:cs typeface="Arial" pitchFamily="34" charset="0"/>
              </a:rPr>
              <a:t>. confusion), drowsiness, tachycardia, </a:t>
            </a:r>
            <a:r>
              <a:rPr lang="en-US" dirty="0" smtClean="0">
                <a:solidFill>
                  <a:schemeClr val="tx1"/>
                </a:solidFill>
                <a:latin typeface="Arial" pitchFamily="34" charset="0"/>
                <a:cs typeface="Arial" pitchFamily="34" charset="0"/>
              </a:rPr>
              <a:t>tachypnea and hyperventilation</a:t>
            </a:r>
            <a:r>
              <a:rPr lang="en-US" dirty="0">
                <a:solidFill>
                  <a:schemeClr val="tx1"/>
                </a:solidFill>
                <a:latin typeface="Arial" pitchFamily="34" charset="0"/>
                <a:cs typeface="Arial" pitchFamily="34" charset="0"/>
              </a:rPr>
              <a:t>, metabolic </a:t>
            </a:r>
            <a:r>
              <a:rPr lang="en-US" dirty="0" smtClean="0">
                <a:solidFill>
                  <a:schemeClr val="tx1"/>
                </a:solidFill>
                <a:latin typeface="Arial" pitchFamily="34" charset="0"/>
                <a:cs typeface="Arial" pitchFamily="34" charset="0"/>
              </a:rPr>
              <a:t>acidosis, impaired </a:t>
            </a:r>
            <a:r>
              <a:rPr lang="en-US" dirty="0">
                <a:solidFill>
                  <a:schemeClr val="tx1"/>
                </a:solidFill>
                <a:latin typeface="Arial" pitchFamily="34" charset="0"/>
                <a:cs typeface="Arial" pitchFamily="34" charset="0"/>
              </a:rPr>
              <a:t>platelet </a:t>
            </a:r>
            <a:r>
              <a:rPr lang="en-US" dirty="0" smtClean="0">
                <a:solidFill>
                  <a:schemeClr val="tx1"/>
                </a:solidFill>
                <a:latin typeface="Arial" pitchFamily="34" charset="0"/>
                <a:cs typeface="Arial" pitchFamily="34" charset="0"/>
              </a:rPr>
              <a:t>aggregation, muscle </a:t>
            </a:r>
            <a:r>
              <a:rPr lang="en-US" dirty="0">
                <a:solidFill>
                  <a:schemeClr val="tx1"/>
                </a:solidFill>
                <a:latin typeface="Arial" pitchFamily="34" charset="0"/>
                <a:cs typeface="Arial" pitchFamily="34" charset="0"/>
              </a:rPr>
              <a:t>necrosis and interstitial nephritis</a:t>
            </a:r>
          </a:p>
        </p:txBody>
      </p:sp>
    </p:spTree>
    <p:extLst>
      <p:ext uri="{BB962C8B-B14F-4D97-AF65-F5344CB8AC3E}">
        <p14:creationId xmlns:p14="http://schemas.microsoft.com/office/powerpoint/2010/main" val="2954259486"/>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790700"/>
            <a:ext cx="5803899" cy="5207000"/>
          </a:xfrm>
        </p:spPr>
        <p:txBody>
          <a:bodyPr/>
          <a:lstStyle/>
          <a:p>
            <a:pPr algn="just">
              <a:lnSpc>
                <a:spcPct val="150000"/>
              </a:lnSpc>
            </a:pPr>
            <a:r>
              <a:rPr lang="en-US" sz="2000" b="1" dirty="0">
                <a:latin typeface="Arial" pitchFamily="34" charset="0"/>
                <a:cs typeface="Arial" pitchFamily="34" charset="0"/>
              </a:rPr>
              <a:t>Menthol </a:t>
            </a:r>
            <a:r>
              <a:rPr lang="en-US" sz="2000" b="1" dirty="0" smtClean="0">
                <a:latin typeface="Arial" pitchFamily="34" charset="0"/>
                <a:cs typeface="Arial" pitchFamily="34" charset="0"/>
              </a:rPr>
              <a:t>Salicylate </a:t>
            </a:r>
            <a:r>
              <a:rPr lang="en-US" sz="2000" b="1" dirty="0" err="1" smtClean="0">
                <a:latin typeface="Arial" pitchFamily="34" charset="0"/>
                <a:cs typeface="Arial" pitchFamily="34" charset="0"/>
              </a:rPr>
              <a:t>vs</a:t>
            </a:r>
            <a:r>
              <a:rPr lang="en-US" sz="2000" b="1" dirty="0" smtClean="0">
                <a:latin typeface="Arial" pitchFamily="34" charset="0"/>
                <a:cs typeface="Arial" pitchFamily="34" charset="0"/>
              </a:rPr>
              <a:t> </a:t>
            </a:r>
            <a:r>
              <a:rPr lang="en-US" sz="2000" b="1" dirty="0">
                <a:latin typeface="Arial" pitchFamily="34" charset="0"/>
                <a:cs typeface="Arial" pitchFamily="34" charset="0"/>
              </a:rPr>
              <a:t>Methyl Salicylate </a:t>
            </a:r>
            <a:endParaRPr lang="en-US" sz="2000" b="1" dirty="0" smtClean="0">
              <a:latin typeface="Arial" pitchFamily="34" charset="0"/>
              <a:cs typeface="Arial" pitchFamily="34" charset="0"/>
            </a:endParaRPr>
          </a:p>
          <a:p>
            <a:pPr lvl="1" algn="just">
              <a:lnSpc>
                <a:spcPct val="150000"/>
              </a:lnSpc>
            </a:pPr>
            <a:r>
              <a:rPr lang="en-US" sz="1800" b="1" dirty="0" smtClean="0">
                <a:latin typeface="Arial" pitchFamily="34" charset="0"/>
                <a:cs typeface="Arial" pitchFamily="34" charset="0"/>
              </a:rPr>
              <a:t>Menthol Salicylate: each 100 gr contains: Methyl Salicylate 15 g and Menthol 10 g</a:t>
            </a:r>
          </a:p>
          <a:p>
            <a:pPr lvl="1" algn="just">
              <a:lnSpc>
                <a:spcPct val="150000"/>
              </a:lnSpc>
            </a:pPr>
            <a:endParaRPr lang="en-US" sz="1800" b="1" dirty="0" smtClean="0">
              <a:latin typeface="Arial" pitchFamily="34" charset="0"/>
              <a:cs typeface="Arial" pitchFamily="34" charset="0"/>
            </a:endParaRPr>
          </a:p>
          <a:p>
            <a:pPr lvl="1" algn="just">
              <a:lnSpc>
                <a:spcPct val="150000"/>
              </a:lnSpc>
            </a:pPr>
            <a:r>
              <a:rPr lang="en-US" sz="1800" b="1" dirty="0" smtClean="0">
                <a:latin typeface="Arial" pitchFamily="34" charset="0"/>
                <a:cs typeface="Arial" pitchFamily="34" charset="0"/>
              </a:rPr>
              <a:t>Methyl Salicylate: </a:t>
            </a:r>
            <a:r>
              <a:rPr lang="en-US" sz="1800" b="1" dirty="0">
                <a:latin typeface="Arial" pitchFamily="34" charset="0"/>
                <a:cs typeface="Arial" pitchFamily="34" charset="0"/>
              </a:rPr>
              <a:t>each 100 gr contains: Methyl Salicylate </a:t>
            </a:r>
            <a:r>
              <a:rPr lang="en-US" sz="1800" b="1" dirty="0" smtClean="0">
                <a:latin typeface="Arial" pitchFamily="34" charset="0"/>
                <a:cs typeface="Arial" pitchFamily="34" charset="0"/>
              </a:rPr>
              <a:t>30 </a:t>
            </a:r>
            <a:r>
              <a:rPr lang="en-US" sz="1800" b="1" dirty="0">
                <a:latin typeface="Arial" pitchFamily="34" charset="0"/>
                <a:cs typeface="Arial" pitchFamily="34" charset="0"/>
              </a:rPr>
              <a:t>g</a:t>
            </a:r>
          </a:p>
        </p:txBody>
      </p:sp>
      <p:pic>
        <p:nvPicPr>
          <p:cNvPr id="6146" name="Picture 2" descr="C:\Users\Maryam\Desktop\Iran University of Medical Sciences\Pian\Figure\mentodic_s.jpg"/>
          <p:cNvPicPr>
            <a:picLocks noChangeAspect="1" noChangeArrowheads="1"/>
          </p:cNvPicPr>
          <p:nvPr/>
        </p:nvPicPr>
        <p:blipFill rotWithShape="1">
          <a:blip r:embed="rId2">
            <a:extLst>
              <a:ext uri="{28A0092B-C50C-407E-A947-70E740481C1C}">
                <a14:useLocalDpi xmlns:a14="http://schemas.microsoft.com/office/drawing/2010/main" val="0"/>
              </a:ext>
            </a:extLst>
          </a:blip>
          <a:srcRect t="9600"/>
          <a:stretch/>
        </p:blipFill>
        <p:spPr bwMode="auto">
          <a:xfrm>
            <a:off x="6540500" y="2095500"/>
            <a:ext cx="26416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yam\Desktop\Iran University of Medical Sciences\Pian\Figure\metedic_s.jpg"/>
          <p:cNvPicPr>
            <a:picLocks noChangeAspect="1" noChangeArrowheads="1"/>
          </p:cNvPicPr>
          <p:nvPr/>
        </p:nvPicPr>
        <p:blipFill rotWithShape="1">
          <a:blip r:embed="rId3">
            <a:extLst>
              <a:ext uri="{28A0092B-C50C-407E-A947-70E740481C1C}">
                <a14:useLocalDpi xmlns:a14="http://schemas.microsoft.com/office/drawing/2010/main" val="0"/>
              </a:ext>
            </a:extLst>
          </a:blip>
          <a:srcRect t="16463"/>
          <a:stretch/>
        </p:blipFill>
        <p:spPr bwMode="auto">
          <a:xfrm>
            <a:off x="6540500" y="3810000"/>
            <a:ext cx="2628900" cy="173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7192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460500"/>
            <a:ext cx="7874000" cy="5207000"/>
          </a:xfrm>
        </p:spPr>
        <p:txBody>
          <a:bodyPr/>
          <a:lstStyle/>
          <a:p>
            <a:pPr algn="just">
              <a:lnSpc>
                <a:spcPct val="150000"/>
              </a:lnSpc>
            </a:pPr>
            <a:r>
              <a:rPr lang="en-US" b="1" dirty="0" smtClean="0">
                <a:latin typeface="Arial" pitchFamily="34" charset="0"/>
                <a:cs typeface="Arial" pitchFamily="34" charset="0"/>
              </a:rPr>
              <a:t>Capsaicin</a:t>
            </a:r>
          </a:p>
          <a:p>
            <a:pPr lvl="1" algn="just">
              <a:lnSpc>
                <a:spcPct val="150000"/>
              </a:lnSpc>
            </a:pPr>
            <a:r>
              <a:rPr lang="en-US" sz="1800" b="1" dirty="0">
                <a:latin typeface="Arial" pitchFamily="34" charset="0"/>
                <a:cs typeface="Arial" pitchFamily="34" charset="0"/>
              </a:rPr>
              <a:t>Capsaicin is the active ingredient of chili peppers and </a:t>
            </a:r>
            <a:r>
              <a:rPr lang="en-US" sz="1800" b="1" dirty="0" smtClean="0">
                <a:latin typeface="Arial" pitchFamily="34" charset="0"/>
                <a:cs typeface="Arial" pitchFamily="34" charset="0"/>
              </a:rPr>
              <a:t>similar plants </a:t>
            </a:r>
            <a:r>
              <a:rPr lang="en-US" sz="1800" b="1" dirty="0">
                <a:latin typeface="Arial" pitchFamily="34" charset="0"/>
                <a:cs typeface="Arial" pitchFamily="34" charset="0"/>
              </a:rPr>
              <a:t>in the capsicum family. </a:t>
            </a:r>
            <a:endParaRPr lang="en-US" sz="1800" b="1" dirty="0" smtClean="0">
              <a:latin typeface="Arial" pitchFamily="34" charset="0"/>
              <a:cs typeface="Arial" pitchFamily="34" charset="0"/>
            </a:endParaRPr>
          </a:p>
          <a:p>
            <a:pPr lvl="1" algn="just">
              <a:lnSpc>
                <a:spcPct val="150000"/>
              </a:lnSpc>
            </a:pPr>
            <a:endParaRPr lang="en-US" sz="1200" b="1" dirty="0" smtClean="0">
              <a:latin typeface="Arial" pitchFamily="34" charset="0"/>
              <a:cs typeface="Arial" pitchFamily="34" charset="0"/>
            </a:endParaRPr>
          </a:p>
          <a:p>
            <a:pPr lvl="1" algn="just">
              <a:lnSpc>
                <a:spcPct val="150000"/>
              </a:lnSpc>
            </a:pPr>
            <a:r>
              <a:rPr lang="en-US" sz="1800" b="1" dirty="0">
                <a:latin typeface="Arial" pitchFamily="34" charset="0"/>
                <a:cs typeface="Arial" pitchFamily="34" charset="0"/>
              </a:rPr>
              <a:t>The mechanism of action is thought </a:t>
            </a:r>
            <a:r>
              <a:rPr lang="en-US" sz="1800" b="1" dirty="0" smtClean="0">
                <a:latin typeface="Arial" pitchFamily="34" charset="0"/>
                <a:cs typeface="Arial" pitchFamily="34" charset="0"/>
              </a:rPr>
              <a:t>to be </a:t>
            </a:r>
            <a:r>
              <a:rPr lang="en-US" sz="1800" b="1" dirty="0">
                <a:latin typeface="Arial" pitchFamily="34" charset="0"/>
                <a:cs typeface="Arial" pitchFamily="34" charset="0"/>
              </a:rPr>
              <a:t>due to a reduction in pain-related neuropeptides such </a:t>
            </a:r>
            <a:r>
              <a:rPr lang="en-US" sz="1800" b="1" dirty="0" smtClean="0">
                <a:latin typeface="Arial" pitchFamily="34" charset="0"/>
                <a:cs typeface="Arial" pitchFamily="34" charset="0"/>
              </a:rPr>
              <a:t>as substance </a:t>
            </a:r>
            <a:r>
              <a:rPr lang="en-US" sz="1800" b="1" dirty="0">
                <a:latin typeface="Arial" pitchFamily="34" charset="0"/>
                <a:cs typeface="Arial" pitchFamily="34" charset="0"/>
              </a:rPr>
              <a:t>P, with blockade of afferent </a:t>
            </a:r>
            <a:r>
              <a:rPr lang="en-US" sz="1800" b="1" dirty="0" smtClean="0">
                <a:latin typeface="Arial" pitchFamily="34" charset="0"/>
                <a:cs typeface="Arial" pitchFamily="34" charset="0"/>
              </a:rPr>
              <a:t>input.</a:t>
            </a:r>
          </a:p>
          <a:p>
            <a:pPr lvl="1" algn="just">
              <a:lnSpc>
                <a:spcPct val="150000"/>
              </a:lnSpc>
            </a:pPr>
            <a:endParaRPr lang="en-US" sz="1200" b="1" dirty="0" smtClean="0">
              <a:latin typeface="Arial" pitchFamily="34" charset="0"/>
              <a:cs typeface="Arial" pitchFamily="34" charset="0"/>
            </a:endParaRPr>
          </a:p>
          <a:p>
            <a:pPr lvl="1" algn="just">
              <a:lnSpc>
                <a:spcPct val="150000"/>
              </a:lnSpc>
            </a:pPr>
            <a:r>
              <a:rPr lang="en-US" sz="1800" b="1" dirty="0">
                <a:latin typeface="Arial" pitchFamily="34" charset="0"/>
                <a:cs typeface="Arial" pitchFamily="34" charset="0"/>
              </a:rPr>
              <a:t> </a:t>
            </a:r>
            <a:r>
              <a:rPr lang="en-US" sz="1800" b="1" dirty="0" smtClean="0">
                <a:latin typeface="Arial" pitchFamily="34" charset="0"/>
                <a:cs typeface="Arial" pitchFamily="34" charset="0"/>
              </a:rPr>
              <a:t>There </a:t>
            </a:r>
            <a:r>
              <a:rPr lang="en-US" sz="1800" b="1" dirty="0">
                <a:latin typeface="Arial" pitchFamily="34" charset="0"/>
                <a:cs typeface="Arial" pitchFamily="34" charset="0"/>
              </a:rPr>
              <a:t>is some evidence that topical capsaicin is </a:t>
            </a:r>
            <a:r>
              <a:rPr lang="en-US" sz="1800" b="1" dirty="0" smtClean="0">
                <a:latin typeface="Arial" pitchFamily="34" charset="0"/>
                <a:cs typeface="Arial" pitchFamily="34" charset="0"/>
              </a:rPr>
              <a:t>better than </a:t>
            </a:r>
            <a:r>
              <a:rPr lang="en-US" sz="1800" b="1" dirty="0">
                <a:latin typeface="Arial" pitchFamily="34" charset="0"/>
                <a:cs typeface="Arial" pitchFamily="34" charset="0"/>
              </a:rPr>
              <a:t>placebo for treatment of pain from diabetic </a:t>
            </a:r>
            <a:r>
              <a:rPr lang="en-US" sz="1800" b="1" dirty="0" smtClean="0">
                <a:latin typeface="Arial" pitchFamily="34" charset="0"/>
                <a:cs typeface="Arial" pitchFamily="34" charset="0"/>
              </a:rPr>
              <a:t>neuropathy, osteoarthritis </a:t>
            </a:r>
            <a:r>
              <a:rPr lang="en-US" sz="1800" b="1" dirty="0">
                <a:latin typeface="Arial" pitchFamily="34" charset="0"/>
                <a:cs typeface="Arial" pitchFamily="34" charset="0"/>
              </a:rPr>
              <a:t>and possibly </a:t>
            </a:r>
            <a:r>
              <a:rPr lang="en-US" sz="1800" b="1" dirty="0" smtClean="0">
                <a:latin typeface="Arial" pitchFamily="34" charset="0"/>
                <a:cs typeface="Arial" pitchFamily="34" charset="0"/>
              </a:rPr>
              <a:t>psoriasis.</a:t>
            </a:r>
            <a:endParaRPr lang="en-US" sz="1800" b="1" dirty="0">
              <a:latin typeface="Arial" pitchFamily="34" charset="0"/>
              <a:cs typeface="Arial" pitchFamily="34" charset="0"/>
            </a:endParaRPr>
          </a:p>
          <a:p>
            <a:pPr lvl="1" algn="just">
              <a:lnSpc>
                <a:spcPct val="150000"/>
              </a:lnSpc>
            </a:pPr>
            <a:endParaRPr lang="en-US" sz="2000" b="1" dirty="0" smtClean="0">
              <a:latin typeface="Arial" pitchFamily="34" charset="0"/>
              <a:cs typeface="Arial" pitchFamily="34" charset="0"/>
            </a:endParaRPr>
          </a:p>
        </p:txBody>
      </p:sp>
      <p:sp>
        <p:nvSpPr>
          <p:cNvPr id="5" name="Rectangle 4"/>
          <p:cNvSpPr/>
          <p:nvPr/>
        </p:nvSpPr>
        <p:spPr>
          <a:xfrm>
            <a:off x="5384800" y="6072136"/>
            <a:ext cx="3613467" cy="830997"/>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Arthritis Care &amp; Research 2012; 64: </a:t>
            </a:r>
            <a:r>
              <a:rPr lang="en-US" sz="1200" b="1" dirty="0" smtClean="0">
                <a:solidFill>
                  <a:srgbClr val="FFFF00"/>
                </a:solidFill>
                <a:latin typeface="Arial" pitchFamily="34" charset="0"/>
                <a:cs typeface="Arial" pitchFamily="34" charset="0"/>
              </a:rPr>
              <a:t>465-474</a:t>
            </a:r>
          </a:p>
          <a:p>
            <a:r>
              <a:rPr lang="en-US" sz="1200" b="1" dirty="0">
                <a:solidFill>
                  <a:srgbClr val="FFFF00"/>
                </a:solidFill>
                <a:latin typeface="Arial" pitchFamily="34" charset="0"/>
                <a:cs typeface="Arial" pitchFamily="34" charset="0"/>
              </a:rPr>
              <a:t>Pain Res </a:t>
            </a:r>
            <a:r>
              <a:rPr lang="en-US" sz="1200" b="1" dirty="0" smtClean="0">
                <a:solidFill>
                  <a:srgbClr val="FFFF00"/>
                </a:solidFill>
                <a:latin typeface="Arial" pitchFamily="34" charset="0"/>
                <a:cs typeface="Arial" pitchFamily="34" charset="0"/>
              </a:rPr>
              <a:t>Manage 2006; 7 (1): 12-36</a:t>
            </a:r>
            <a:endParaRPr lang="en-US" sz="1200" b="1" dirty="0">
              <a:solidFill>
                <a:srgbClr val="FFFF00"/>
              </a:solidFill>
              <a:latin typeface="Arial" pitchFamily="34" charset="0"/>
              <a:cs typeface="Arial" pitchFamily="34" charset="0"/>
            </a:endParaRPr>
          </a:p>
          <a:p>
            <a:endParaRPr lang="en-US" sz="1200" b="1" dirty="0" smtClean="0">
              <a:solidFill>
                <a:srgbClr val="FFFF00"/>
              </a:solidFill>
              <a:latin typeface="Arial" pitchFamily="34" charset="0"/>
              <a:cs typeface="Arial" pitchFamily="34" charset="0"/>
            </a:endParaRPr>
          </a:p>
        </p:txBody>
      </p:sp>
      <p:pic>
        <p:nvPicPr>
          <p:cNvPr id="6" name="Picture 2" descr="C:\Users\Maryam\Desktop\Iran University of Medical Sciences\Pian\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53239" y="-414337"/>
            <a:ext cx="1876425" cy="27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64043"/>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460500"/>
            <a:ext cx="7874000" cy="5207000"/>
          </a:xfrm>
        </p:spPr>
        <p:txBody>
          <a:bodyPr/>
          <a:lstStyle/>
          <a:p>
            <a:pPr algn="just">
              <a:lnSpc>
                <a:spcPct val="150000"/>
              </a:lnSpc>
            </a:pPr>
            <a:r>
              <a:rPr lang="en-US" b="1" dirty="0" smtClean="0">
                <a:latin typeface="Arial" pitchFamily="34" charset="0"/>
                <a:cs typeface="Arial" pitchFamily="34" charset="0"/>
              </a:rPr>
              <a:t>Capsaicin</a:t>
            </a:r>
          </a:p>
          <a:p>
            <a:pPr lvl="1" algn="just">
              <a:lnSpc>
                <a:spcPct val="150000"/>
              </a:lnSpc>
            </a:pPr>
            <a:r>
              <a:rPr lang="en-US" sz="1800" b="1" dirty="0">
                <a:latin typeface="Arial" pitchFamily="34" charset="0"/>
                <a:cs typeface="Arial" pitchFamily="34" charset="0"/>
              </a:rPr>
              <a:t>Capsaicin may be beneficial to some patients with neuropathic or arthritic pain as an adjuvant analgesic, but is </a:t>
            </a:r>
            <a:r>
              <a:rPr lang="en-US" sz="1800" b="1" dirty="0" smtClean="0">
                <a:latin typeface="Arial" pitchFamily="34" charset="0"/>
                <a:cs typeface="Arial" pitchFamily="34" charset="0"/>
              </a:rPr>
              <a:t>unlikely to </a:t>
            </a:r>
            <a:r>
              <a:rPr lang="en-US" sz="1800" b="1" dirty="0">
                <a:latin typeface="Arial" pitchFamily="34" charset="0"/>
                <a:cs typeface="Arial" pitchFamily="34" charset="0"/>
              </a:rPr>
              <a:t>be adequate as the sole analgesic agent</a:t>
            </a:r>
            <a:r>
              <a:rPr lang="en-US" sz="1800" b="1" dirty="0" smtClean="0">
                <a:latin typeface="Arial" pitchFamily="34" charset="0"/>
                <a:cs typeface="Arial" pitchFamily="34" charset="0"/>
              </a:rPr>
              <a:t>.</a:t>
            </a:r>
          </a:p>
          <a:p>
            <a:pPr lvl="1" algn="just">
              <a:lnSpc>
                <a:spcPct val="150000"/>
              </a:lnSpc>
            </a:pPr>
            <a:endParaRPr lang="en-US" sz="1800" b="1" dirty="0" smtClean="0">
              <a:latin typeface="Arial" pitchFamily="34" charset="0"/>
              <a:cs typeface="Arial" pitchFamily="34" charset="0"/>
            </a:endParaRPr>
          </a:p>
          <a:p>
            <a:pPr lvl="1" algn="just">
              <a:lnSpc>
                <a:spcPct val="150000"/>
              </a:lnSpc>
            </a:pPr>
            <a:r>
              <a:rPr lang="en-US" sz="1800" b="1" dirty="0">
                <a:latin typeface="Arial" pitchFamily="34" charset="0"/>
                <a:cs typeface="Arial" pitchFamily="34" charset="0"/>
              </a:rPr>
              <a:t>The frequency </a:t>
            </a:r>
            <a:r>
              <a:rPr lang="en-US" sz="1800" b="1" dirty="0" smtClean="0">
                <a:latin typeface="Arial" pitchFamily="34" charset="0"/>
                <a:cs typeface="Arial" pitchFamily="34" charset="0"/>
              </a:rPr>
              <a:t>of application </a:t>
            </a:r>
            <a:r>
              <a:rPr lang="en-US" sz="1800" b="1" dirty="0">
                <a:latin typeface="Arial" pitchFamily="34" charset="0"/>
                <a:cs typeface="Arial" pitchFamily="34" charset="0"/>
              </a:rPr>
              <a:t>of </a:t>
            </a:r>
            <a:r>
              <a:rPr lang="en-US" sz="1800" b="1" dirty="0" smtClean="0">
                <a:latin typeface="Arial" pitchFamily="34" charset="0"/>
                <a:cs typeface="Arial" pitchFamily="34" charset="0"/>
              </a:rPr>
              <a:t>cream should be </a:t>
            </a:r>
            <a:r>
              <a:rPr lang="en-US" sz="1800" b="1" dirty="0">
                <a:latin typeface="Arial" pitchFamily="34" charset="0"/>
                <a:cs typeface="Arial" pitchFamily="34" charset="0"/>
              </a:rPr>
              <a:t>four to five times daily. Treatment should persist for four </a:t>
            </a:r>
            <a:r>
              <a:rPr lang="en-US" sz="1800" b="1" dirty="0" smtClean="0">
                <a:latin typeface="Arial" pitchFamily="34" charset="0"/>
                <a:cs typeface="Arial" pitchFamily="34" charset="0"/>
              </a:rPr>
              <a:t>to six </a:t>
            </a:r>
            <a:r>
              <a:rPr lang="en-US" sz="1800" b="1" dirty="0">
                <a:latin typeface="Arial" pitchFamily="34" charset="0"/>
                <a:cs typeface="Arial" pitchFamily="34" charset="0"/>
              </a:rPr>
              <a:t>weeks, because the onset and best response may take </a:t>
            </a:r>
            <a:r>
              <a:rPr lang="en-US" sz="1800" b="1" dirty="0" smtClean="0">
                <a:latin typeface="Arial" pitchFamily="34" charset="0"/>
                <a:cs typeface="Arial" pitchFamily="34" charset="0"/>
              </a:rPr>
              <a:t>this long </a:t>
            </a:r>
            <a:r>
              <a:rPr lang="en-US" sz="1800" b="1" dirty="0">
                <a:latin typeface="Arial" pitchFamily="34" charset="0"/>
                <a:cs typeface="Arial" pitchFamily="34" charset="0"/>
              </a:rPr>
              <a:t>to occur. </a:t>
            </a:r>
            <a:endParaRPr lang="en-US" sz="1800" b="1" dirty="0" smtClean="0">
              <a:latin typeface="Arial" pitchFamily="34" charset="0"/>
              <a:cs typeface="Arial" pitchFamily="34" charset="0"/>
            </a:endParaRPr>
          </a:p>
        </p:txBody>
      </p:sp>
      <p:sp>
        <p:nvSpPr>
          <p:cNvPr id="5" name="Rectangle 4"/>
          <p:cNvSpPr/>
          <p:nvPr/>
        </p:nvSpPr>
        <p:spPr>
          <a:xfrm>
            <a:off x="5384800" y="6008636"/>
            <a:ext cx="3613467" cy="830997"/>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a:t>
            </a:r>
            <a:r>
              <a:rPr lang="en-US" sz="1200" b="1" dirty="0" smtClean="0">
                <a:solidFill>
                  <a:srgbClr val="FFFF00"/>
                </a:solidFill>
                <a:latin typeface="Arial" pitchFamily="34" charset="0"/>
                <a:cs typeface="Arial" pitchFamily="34" charset="0"/>
              </a:rPr>
              <a:t>201</a:t>
            </a:r>
            <a:r>
              <a:rPr lang="fa-IR" sz="1200" b="1" dirty="0" smtClean="0">
                <a:solidFill>
                  <a:srgbClr val="FFFF00"/>
                </a:solidFill>
                <a:latin typeface="Arial" pitchFamily="34" charset="0"/>
                <a:cs typeface="Arial" pitchFamily="34" charset="0"/>
              </a:rPr>
              <a:t>8</a:t>
            </a:r>
            <a:endParaRPr lang="en-US" sz="1200" b="1" dirty="0" smtClean="0">
              <a:solidFill>
                <a:srgbClr val="FFFF00"/>
              </a:solidFill>
              <a:latin typeface="Arial" pitchFamily="34" charset="0"/>
              <a:cs typeface="Arial" pitchFamily="34" charset="0"/>
            </a:endParaRPr>
          </a:p>
          <a:p>
            <a:r>
              <a:rPr lang="en-US" sz="1200" b="1" dirty="0">
                <a:solidFill>
                  <a:srgbClr val="FFFF00"/>
                </a:solidFill>
                <a:latin typeface="Arial" pitchFamily="34" charset="0"/>
                <a:cs typeface="Arial" pitchFamily="34" charset="0"/>
              </a:rPr>
              <a:t>Arthritis Care &amp; Research 2012; 64: </a:t>
            </a:r>
            <a:r>
              <a:rPr lang="en-US" sz="1200" b="1" dirty="0" smtClean="0">
                <a:solidFill>
                  <a:srgbClr val="FFFF00"/>
                </a:solidFill>
                <a:latin typeface="Arial" pitchFamily="34" charset="0"/>
                <a:cs typeface="Arial" pitchFamily="34" charset="0"/>
              </a:rPr>
              <a:t>465-474</a:t>
            </a:r>
          </a:p>
          <a:p>
            <a:r>
              <a:rPr lang="en-US" sz="1200" b="1" dirty="0">
                <a:solidFill>
                  <a:srgbClr val="FFFF00"/>
                </a:solidFill>
                <a:latin typeface="Arial" pitchFamily="34" charset="0"/>
                <a:cs typeface="Arial" pitchFamily="34" charset="0"/>
              </a:rPr>
              <a:t>Pain Res </a:t>
            </a:r>
            <a:r>
              <a:rPr lang="en-US" sz="1200" b="1" dirty="0" smtClean="0">
                <a:solidFill>
                  <a:srgbClr val="FFFF00"/>
                </a:solidFill>
                <a:latin typeface="Arial" pitchFamily="34" charset="0"/>
                <a:cs typeface="Arial" pitchFamily="34" charset="0"/>
              </a:rPr>
              <a:t>Manage 2006; 7 (1): 12-36</a:t>
            </a:r>
            <a:endParaRPr lang="en-US" sz="1200" b="1" dirty="0">
              <a:solidFill>
                <a:srgbClr val="FFFF00"/>
              </a:solidFill>
              <a:latin typeface="Arial" pitchFamily="34" charset="0"/>
              <a:cs typeface="Arial" pitchFamily="34" charset="0"/>
            </a:endParaRPr>
          </a:p>
          <a:p>
            <a:endParaRPr lang="en-US" sz="1200" b="1" dirty="0" smtClean="0">
              <a:solidFill>
                <a:srgbClr val="FFFF00"/>
              </a:solidFill>
              <a:latin typeface="Arial" pitchFamily="34" charset="0"/>
              <a:cs typeface="Arial" pitchFamily="34" charset="0"/>
            </a:endParaRPr>
          </a:p>
        </p:txBody>
      </p:sp>
      <p:pic>
        <p:nvPicPr>
          <p:cNvPr id="6" name="Picture 3" descr="C:\Users\Maryam\Desktop\Iran University of Medical Sciences\Pian\Figur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04714"/>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6601" y="1460500"/>
            <a:ext cx="7874000" cy="5207000"/>
          </a:xfrm>
        </p:spPr>
        <p:txBody>
          <a:bodyPr/>
          <a:lstStyle/>
          <a:p>
            <a:pPr algn="just">
              <a:lnSpc>
                <a:spcPct val="150000"/>
              </a:lnSpc>
            </a:pPr>
            <a:r>
              <a:rPr lang="en-US" b="1" dirty="0" smtClean="0">
                <a:latin typeface="Arial" pitchFamily="34" charset="0"/>
                <a:cs typeface="Arial" pitchFamily="34" charset="0"/>
              </a:rPr>
              <a:t>Capsaicin</a:t>
            </a:r>
          </a:p>
          <a:p>
            <a:pPr lvl="1" algn="just">
              <a:lnSpc>
                <a:spcPct val="150000"/>
              </a:lnSpc>
            </a:pPr>
            <a:r>
              <a:rPr lang="en-US" sz="1800" b="1" dirty="0">
                <a:latin typeface="Arial" pitchFamily="34" charset="0"/>
                <a:cs typeface="Arial" pitchFamily="34" charset="0"/>
              </a:rPr>
              <a:t>The adverse effect is </a:t>
            </a:r>
            <a:r>
              <a:rPr lang="en-US" sz="1800" b="1" dirty="0" smtClean="0">
                <a:latin typeface="Arial" pitchFamily="34" charset="0"/>
                <a:cs typeface="Arial" pitchFamily="34" charset="0"/>
              </a:rPr>
              <a:t>a burning </a:t>
            </a:r>
            <a:r>
              <a:rPr lang="en-US" sz="1800" b="1" dirty="0">
                <a:latin typeface="Arial" pitchFamily="34" charset="0"/>
                <a:cs typeface="Arial" pitchFamily="34" charset="0"/>
              </a:rPr>
              <a:t>sensation. This will occur in 80% of patients. </a:t>
            </a:r>
            <a:r>
              <a:rPr lang="en-US" sz="1800" b="1" dirty="0" smtClean="0">
                <a:latin typeface="Arial" pitchFamily="34" charset="0"/>
                <a:cs typeface="Arial" pitchFamily="34" charset="0"/>
              </a:rPr>
              <a:t>The severity </a:t>
            </a:r>
            <a:r>
              <a:rPr lang="en-US" sz="1800" b="1" dirty="0">
                <a:latin typeface="Arial" pitchFamily="34" charset="0"/>
                <a:cs typeface="Arial" pitchFamily="34" charset="0"/>
              </a:rPr>
              <a:t>of burning appears to be worse in conditions such </a:t>
            </a:r>
            <a:r>
              <a:rPr lang="en-US" sz="1800" b="1" dirty="0" smtClean="0">
                <a:latin typeface="Arial" pitchFamily="34" charset="0"/>
                <a:cs typeface="Arial" pitchFamily="34" charset="0"/>
              </a:rPr>
              <a:t>as post-herpetic </a:t>
            </a:r>
            <a:r>
              <a:rPr lang="en-US" sz="1800" b="1" dirty="0">
                <a:latin typeface="Arial" pitchFamily="34" charset="0"/>
                <a:cs typeface="Arial" pitchFamily="34" charset="0"/>
              </a:rPr>
              <a:t>neuralgia or psoriasis where the skin is permanently scarred, than in pain conditions where the skin is normal. The burning may decrease with repeated </a:t>
            </a:r>
            <a:r>
              <a:rPr lang="en-US" sz="1800" b="1" dirty="0" smtClean="0">
                <a:latin typeface="Arial" pitchFamily="34" charset="0"/>
                <a:cs typeface="Arial" pitchFamily="34" charset="0"/>
              </a:rPr>
              <a:t>applications</a:t>
            </a:r>
            <a:r>
              <a:rPr lang="en-US" sz="1800" b="1" dirty="0">
                <a:latin typeface="Arial" pitchFamily="34" charset="0"/>
                <a:cs typeface="Arial" pitchFamily="34" charset="0"/>
              </a:rPr>
              <a:t>. Coughing and sneezing can occur. To date, there has been </a:t>
            </a:r>
            <a:r>
              <a:rPr lang="en-US" sz="1800" b="1" dirty="0" smtClean="0">
                <a:latin typeface="Arial" pitchFamily="34" charset="0"/>
                <a:cs typeface="Arial" pitchFamily="34" charset="0"/>
              </a:rPr>
              <a:t>no evidence </a:t>
            </a:r>
            <a:r>
              <a:rPr lang="en-US" sz="1800" b="1" dirty="0">
                <a:latin typeface="Arial" pitchFamily="34" charset="0"/>
                <a:cs typeface="Arial" pitchFamily="34" charset="0"/>
              </a:rPr>
              <a:t>of toxic effects on nerves with the low doses used </a:t>
            </a:r>
            <a:r>
              <a:rPr lang="en-US" sz="1800" b="1" dirty="0" smtClean="0">
                <a:latin typeface="Arial" pitchFamily="34" charset="0"/>
                <a:cs typeface="Arial" pitchFamily="34" charset="0"/>
              </a:rPr>
              <a:t>in topical </a:t>
            </a:r>
            <a:r>
              <a:rPr lang="en-US" sz="1800" b="1" dirty="0">
                <a:latin typeface="Arial" pitchFamily="34" charset="0"/>
                <a:cs typeface="Arial" pitchFamily="34" charset="0"/>
              </a:rPr>
              <a:t>application, although this is a concern </a:t>
            </a:r>
            <a:endParaRPr lang="en-US" sz="1800" b="1" dirty="0" smtClean="0">
              <a:latin typeface="Arial" pitchFamily="34" charset="0"/>
              <a:cs typeface="Arial" pitchFamily="34" charset="0"/>
            </a:endParaRPr>
          </a:p>
        </p:txBody>
      </p:sp>
      <p:sp>
        <p:nvSpPr>
          <p:cNvPr id="4" name="Rectangle 3"/>
          <p:cNvSpPr/>
          <p:nvPr/>
        </p:nvSpPr>
        <p:spPr>
          <a:xfrm>
            <a:off x="5384800" y="6008636"/>
            <a:ext cx="3613467" cy="830997"/>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Applied Therapeutics. 2018</a:t>
            </a:r>
          </a:p>
          <a:p>
            <a:r>
              <a:rPr lang="en-US" sz="1200" b="1" dirty="0">
                <a:solidFill>
                  <a:srgbClr val="FFFF00"/>
                </a:solidFill>
                <a:latin typeface="Arial" pitchFamily="34" charset="0"/>
                <a:cs typeface="Arial" pitchFamily="34" charset="0"/>
              </a:rPr>
              <a:t>Arthritis Care &amp; Research 2012; 64: </a:t>
            </a:r>
            <a:r>
              <a:rPr lang="en-US" sz="1200" b="1" dirty="0" smtClean="0">
                <a:solidFill>
                  <a:srgbClr val="FFFF00"/>
                </a:solidFill>
                <a:latin typeface="Arial" pitchFamily="34" charset="0"/>
                <a:cs typeface="Arial" pitchFamily="34" charset="0"/>
              </a:rPr>
              <a:t>465-474</a:t>
            </a:r>
          </a:p>
          <a:p>
            <a:r>
              <a:rPr lang="en-US" sz="1200" b="1" dirty="0">
                <a:solidFill>
                  <a:srgbClr val="FFFF00"/>
                </a:solidFill>
                <a:latin typeface="Arial" pitchFamily="34" charset="0"/>
                <a:cs typeface="Arial" pitchFamily="34" charset="0"/>
              </a:rPr>
              <a:t>Pain Res </a:t>
            </a:r>
            <a:r>
              <a:rPr lang="en-US" sz="1200" b="1" dirty="0" smtClean="0">
                <a:solidFill>
                  <a:srgbClr val="FFFF00"/>
                </a:solidFill>
                <a:latin typeface="Arial" pitchFamily="34" charset="0"/>
                <a:cs typeface="Arial" pitchFamily="34" charset="0"/>
              </a:rPr>
              <a:t>Manage 2006; 7 (1): 12-36</a:t>
            </a:r>
            <a:endParaRPr lang="en-US" sz="1200" b="1" dirty="0">
              <a:solidFill>
                <a:srgbClr val="FFFF00"/>
              </a:solidFill>
              <a:latin typeface="Arial" pitchFamily="34" charset="0"/>
              <a:cs typeface="Arial" pitchFamily="34" charset="0"/>
            </a:endParaRPr>
          </a:p>
          <a:p>
            <a:endParaRPr lang="en-US" sz="1200" b="1" dirty="0" smtClean="0">
              <a:solidFill>
                <a:srgbClr val="FFFF00"/>
              </a:solidFill>
              <a:latin typeface="Arial" pitchFamily="34" charset="0"/>
              <a:cs typeface="Arial" pitchFamily="34" charset="0"/>
            </a:endParaRPr>
          </a:p>
        </p:txBody>
      </p:sp>
      <p:pic>
        <p:nvPicPr>
          <p:cNvPr id="5" name="Picture 3" descr="C:\Users\Maryam\Desktop\Iran University of Medical Sciences\Pian\Figur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135573"/>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25438"/>
            <a:ext cx="8131175" cy="804862"/>
          </a:xfrm>
        </p:spPr>
        <p:txBody>
          <a:bodyPr/>
          <a:lstStyle/>
          <a:p>
            <a:r>
              <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rPr>
              <a:t>TOPICAL THERAPY</a:t>
            </a:r>
            <a:endParaRPr lang="en-US" sz="2800" dirty="0">
              <a:solidFill>
                <a:srgbClr val="FFFF00"/>
              </a:solidFill>
              <a:effectLst>
                <a:outerShdw blurRad="38100" dist="38100" dir="2700000" algn="tl">
                  <a:srgbClr val="000000">
                    <a:alpha val="43137"/>
                  </a:srgbClr>
                </a:outerShdw>
              </a:effectLst>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828800"/>
            <a:ext cx="7670799"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92"/>
          <a:stretch/>
        </p:blipFill>
        <p:spPr bwMode="auto">
          <a:xfrm>
            <a:off x="762000" y="2781300"/>
            <a:ext cx="7670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311900" y="6112637"/>
            <a:ext cx="2457767" cy="276999"/>
          </a:xfrm>
          <a:prstGeom prst="rect">
            <a:avLst/>
          </a:prstGeom>
        </p:spPr>
        <p:txBody>
          <a:bodyPr wrap="square">
            <a:spAutoFit/>
          </a:bodyPr>
          <a:lstStyle/>
          <a:p>
            <a:r>
              <a:rPr lang="en-US" sz="1200" b="1" dirty="0" smtClean="0">
                <a:solidFill>
                  <a:srgbClr val="FFFF00"/>
                </a:solidFill>
                <a:latin typeface="Arial" pitchFamily="34" charset="0"/>
                <a:cs typeface="Arial" pitchFamily="34" charset="0"/>
              </a:rPr>
              <a:t>Drugs </a:t>
            </a:r>
            <a:r>
              <a:rPr lang="en-US" sz="1200" b="1" dirty="0">
                <a:solidFill>
                  <a:srgbClr val="FFFF00"/>
                </a:solidFill>
                <a:latin typeface="Arial" pitchFamily="34" charset="0"/>
                <a:cs typeface="Arial" pitchFamily="34" charset="0"/>
              </a:rPr>
              <a:t>2011; 71 (10)</a:t>
            </a:r>
            <a:endParaRPr lang="en-US" sz="1200" b="1" dirty="0" smtClean="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08727362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1008063" y="274638"/>
            <a:ext cx="6316662" cy="1143000"/>
          </a:xfrm>
        </p:spPr>
        <p:txBody>
          <a:bodyPr/>
          <a:lstStyle/>
          <a:p>
            <a:pPr eaLnBrk="1" hangingPunct="1"/>
            <a:r>
              <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Introduction</a:t>
            </a:r>
            <a:r>
              <a:rPr lang="en-US" sz="3600" b="1" dirty="0" smtClean="0">
                <a:solidFill>
                  <a:srgbClr val="FFFF00"/>
                </a:solidFill>
                <a:latin typeface="Arial" pitchFamily="34" charset="0"/>
                <a:cs typeface="Arial" pitchFamily="34" charset="0"/>
              </a:rPr>
              <a:t> </a:t>
            </a:r>
          </a:p>
        </p:txBody>
      </p:sp>
      <p:sp>
        <p:nvSpPr>
          <p:cNvPr id="4" name="Content Placeholder 3"/>
          <p:cNvSpPr>
            <a:spLocks noGrp="1"/>
          </p:cNvSpPr>
          <p:nvPr>
            <p:ph idx="1"/>
          </p:nvPr>
        </p:nvSpPr>
        <p:spPr>
          <a:xfrm>
            <a:off x="1011238" y="1600200"/>
            <a:ext cx="7624762" cy="4525963"/>
          </a:xfrm>
          <a:noFill/>
        </p:spPr>
        <p:txBody>
          <a:bodyPr/>
          <a:lstStyle/>
          <a:p>
            <a:pPr algn="just" eaLnBrk="1" hangingPunct="1">
              <a:lnSpc>
                <a:spcPct val="150000"/>
              </a:lnSpc>
              <a:defRPr/>
            </a:pPr>
            <a:r>
              <a:rPr lang="en-US" sz="2000" b="1" dirty="0" smtClean="0">
                <a:latin typeface="Arial" pitchFamily="34" charset="0"/>
                <a:cs typeface="Arial" pitchFamily="34" charset="0"/>
              </a:rPr>
              <a:t>Pain </a:t>
            </a:r>
            <a:r>
              <a:rPr lang="en-US" sz="2000" b="1" dirty="0">
                <a:latin typeface="Arial" pitchFamily="34" charset="0"/>
                <a:cs typeface="Arial" pitchFamily="34" charset="0"/>
              </a:rPr>
              <a:t>is more complex than just physiology</a:t>
            </a:r>
            <a:r>
              <a:rPr lang="en-US" sz="2000" b="1" dirty="0" smtClean="0">
                <a:latin typeface="Arial" pitchFamily="34" charset="0"/>
                <a:cs typeface="Arial" pitchFamily="34" charset="0"/>
              </a:rPr>
              <a:t>.</a:t>
            </a:r>
          </a:p>
          <a:p>
            <a:pPr algn="just" eaLnBrk="1" hangingPunct="1">
              <a:lnSpc>
                <a:spcPct val="150000"/>
              </a:lnSpc>
              <a:defRPr/>
            </a:pPr>
            <a:endParaRPr lang="en-US" sz="1400" b="1" dirty="0" smtClean="0">
              <a:latin typeface="Arial" pitchFamily="34" charset="0"/>
              <a:cs typeface="Arial" pitchFamily="34" charset="0"/>
            </a:endParaRPr>
          </a:p>
          <a:p>
            <a:pPr algn="just" eaLnBrk="1" hangingPunct="1">
              <a:lnSpc>
                <a:spcPct val="150000"/>
              </a:lnSpc>
              <a:defRPr/>
            </a:pPr>
            <a:r>
              <a:rPr lang="en-US" sz="2000" b="1" dirty="0">
                <a:solidFill>
                  <a:schemeClr val="bg1">
                    <a:lumMod val="50000"/>
                  </a:schemeClr>
                </a:solidFill>
                <a:latin typeface="Arial" pitchFamily="34" charset="0"/>
                <a:cs typeface="Arial" pitchFamily="34" charset="0"/>
              </a:rPr>
              <a:t>A </a:t>
            </a:r>
            <a:r>
              <a:rPr lang="en-US" sz="2000" b="1" dirty="0" smtClean="0">
                <a:solidFill>
                  <a:schemeClr val="bg1">
                    <a:lumMod val="50000"/>
                  </a:schemeClr>
                </a:solidFill>
                <a:latin typeface="Arial" pitchFamily="34" charset="0"/>
                <a:cs typeface="Arial" pitchFamily="34" charset="0"/>
              </a:rPr>
              <a:t>person's perception </a:t>
            </a:r>
            <a:r>
              <a:rPr lang="en-US" sz="2000" b="1" dirty="0">
                <a:solidFill>
                  <a:schemeClr val="bg1">
                    <a:lumMod val="50000"/>
                  </a:schemeClr>
                </a:solidFill>
                <a:latin typeface="Arial" pitchFamily="34" charset="0"/>
                <a:cs typeface="Arial" pitchFamily="34" charset="0"/>
              </a:rPr>
              <a:t>of pain is affected by environmental, </a:t>
            </a:r>
            <a:r>
              <a:rPr lang="en-US" sz="2000" b="1" dirty="0" smtClean="0">
                <a:solidFill>
                  <a:schemeClr val="bg1">
                    <a:lumMod val="50000"/>
                  </a:schemeClr>
                </a:solidFill>
                <a:latin typeface="Arial" pitchFamily="34" charset="0"/>
                <a:cs typeface="Arial" pitchFamily="34" charset="0"/>
              </a:rPr>
              <a:t>emotional, cultural</a:t>
            </a:r>
            <a:r>
              <a:rPr lang="en-US" sz="2000" b="1" dirty="0">
                <a:solidFill>
                  <a:schemeClr val="bg1">
                    <a:lumMod val="50000"/>
                  </a:schemeClr>
                </a:solidFill>
                <a:latin typeface="Arial" pitchFamily="34" charset="0"/>
                <a:cs typeface="Arial" pitchFamily="34" charset="0"/>
              </a:rPr>
              <a:t>, spiritual, and cognitive factors</a:t>
            </a:r>
            <a:r>
              <a:rPr lang="en-US" sz="2000" b="1" dirty="0" smtClean="0">
                <a:solidFill>
                  <a:schemeClr val="bg1">
                    <a:lumMod val="50000"/>
                  </a:schemeClr>
                </a:solidFill>
                <a:latin typeface="Arial" pitchFamily="34" charset="0"/>
                <a:cs typeface="Arial" pitchFamily="34" charset="0"/>
              </a:rPr>
              <a:t>.</a:t>
            </a:r>
          </a:p>
          <a:p>
            <a:pPr algn="just" eaLnBrk="1" hangingPunct="1">
              <a:lnSpc>
                <a:spcPct val="150000"/>
              </a:lnSpc>
              <a:defRPr/>
            </a:pPr>
            <a:endParaRPr lang="en-US" sz="1400" b="1" dirty="0" smtClean="0">
              <a:solidFill>
                <a:schemeClr val="bg1">
                  <a:lumMod val="50000"/>
                </a:schemeClr>
              </a:solidFill>
              <a:latin typeface="Arial" pitchFamily="34" charset="0"/>
              <a:cs typeface="Arial" pitchFamily="34" charset="0"/>
            </a:endParaRPr>
          </a:p>
          <a:p>
            <a:pPr algn="just" eaLnBrk="1" hangingPunct="1">
              <a:lnSpc>
                <a:spcPct val="150000"/>
              </a:lnSpc>
              <a:defRPr/>
            </a:pPr>
            <a:r>
              <a:rPr lang="en-US" sz="2000" b="1" dirty="0">
                <a:solidFill>
                  <a:schemeClr val="bg1">
                    <a:lumMod val="50000"/>
                  </a:schemeClr>
                </a:solidFill>
                <a:latin typeface="Arial" pitchFamily="34" charset="0"/>
                <a:cs typeface="Arial" pitchFamily="34" charset="0"/>
              </a:rPr>
              <a:t>Unrelieved chronic </a:t>
            </a:r>
            <a:r>
              <a:rPr lang="en-US" sz="2000" b="1" dirty="0" smtClean="0">
                <a:solidFill>
                  <a:schemeClr val="bg1">
                    <a:lumMod val="50000"/>
                  </a:schemeClr>
                </a:solidFill>
                <a:latin typeface="Arial" pitchFamily="34" charset="0"/>
                <a:cs typeface="Arial" pitchFamily="34" charset="0"/>
              </a:rPr>
              <a:t>pain affects </a:t>
            </a:r>
            <a:r>
              <a:rPr lang="en-US" sz="2000" b="1" dirty="0">
                <a:solidFill>
                  <a:schemeClr val="bg1">
                    <a:lumMod val="50000"/>
                  </a:schemeClr>
                </a:solidFill>
                <a:latin typeface="Arial" pitchFamily="34" charset="0"/>
                <a:cs typeface="Arial" pitchFamily="34" charset="0"/>
              </a:rPr>
              <a:t>not only physical well-being but also a person's </a:t>
            </a:r>
            <a:r>
              <a:rPr lang="en-US" sz="2000" b="1" dirty="0" smtClean="0">
                <a:solidFill>
                  <a:schemeClr val="bg1">
                    <a:lumMod val="50000"/>
                  </a:schemeClr>
                </a:solidFill>
                <a:latin typeface="Arial" pitchFamily="34" charset="0"/>
                <a:cs typeface="Arial" pitchFamily="34" charset="0"/>
              </a:rPr>
              <a:t>psychological and </a:t>
            </a:r>
            <a:r>
              <a:rPr lang="en-US" sz="2000" b="1" dirty="0">
                <a:solidFill>
                  <a:schemeClr val="bg1">
                    <a:lumMod val="50000"/>
                  </a:schemeClr>
                </a:solidFill>
                <a:latin typeface="Arial" pitchFamily="34" charset="0"/>
                <a:cs typeface="Arial" pitchFamily="34" charset="0"/>
              </a:rPr>
              <a:t>social well-being, as well as relationships with </a:t>
            </a:r>
            <a:r>
              <a:rPr lang="en-US" sz="2000" b="1" dirty="0" smtClean="0">
                <a:solidFill>
                  <a:schemeClr val="bg1">
                    <a:lumMod val="50000"/>
                  </a:schemeClr>
                </a:solidFill>
                <a:latin typeface="Arial" pitchFamily="34" charset="0"/>
                <a:cs typeface="Arial" pitchFamily="34" charset="0"/>
              </a:rPr>
              <a:t>loved ones</a:t>
            </a:r>
            <a:r>
              <a:rPr lang="en-US" sz="2000" b="1" dirty="0">
                <a:solidFill>
                  <a:schemeClr val="bg1">
                    <a:lumMod val="50000"/>
                  </a:schemeClr>
                </a:solidFill>
                <a:latin typeface="Arial" pitchFamily="34" charset="0"/>
                <a:cs typeface="Arial"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027172460"/>
              </p:ext>
            </p:extLst>
          </p:nvPr>
        </p:nvGraphicFramePr>
        <p:xfrm>
          <a:off x="5092700" y="5839042"/>
          <a:ext cx="3696397" cy="8229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696397"/>
              </a:tblGrid>
              <a:tr h="275572">
                <a:tc>
                  <a:txBody>
                    <a:bodyPr/>
                    <a:lstStyle/>
                    <a:p>
                      <a:r>
                        <a:rPr lang="en-US" sz="1200" b="1" kern="1200" dirty="0" smtClean="0">
                          <a:solidFill>
                            <a:srgbClr val="FFFF00"/>
                          </a:solidFill>
                          <a:latin typeface="Arial" pitchFamily="34" charset="0"/>
                          <a:ea typeface="+mn-ea"/>
                          <a:cs typeface="Arial" pitchFamily="34" charset="0"/>
                        </a:rPr>
                        <a:t>Applied Therapeutics. 2018</a:t>
                      </a:r>
                    </a:p>
                    <a:p>
                      <a:r>
                        <a:rPr lang="en-US" sz="1200" b="1" kern="1200" dirty="0" smtClean="0">
                          <a:solidFill>
                            <a:srgbClr val="FFFF00"/>
                          </a:solidFill>
                          <a:latin typeface="Arial" pitchFamily="34" charset="0"/>
                          <a:ea typeface="+mn-ea"/>
                          <a:cs typeface="Arial" pitchFamily="34" charset="0"/>
                        </a:rPr>
                        <a:t>National Institutes of Health. NIH Guide: New Directions</a:t>
                      </a:r>
                      <a:r>
                        <a:rPr lang="en-US" sz="1200" b="1" kern="1200" baseline="0" dirty="0" smtClean="0">
                          <a:solidFill>
                            <a:srgbClr val="FFFF00"/>
                          </a:solidFill>
                          <a:latin typeface="Arial" pitchFamily="34" charset="0"/>
                          <a:ea typeface="+mn-ea"/>
                          <a:cs typeface="Arial" pitchFamily="34" charset="0"/>
                        </a:rPr>
                        <a:t> </a:t>
                      </a:r>
                      <a:r>
                        <a:rPr lang="en-US" sz="1200" b="1" kern="1200" dirty="0" smtClean="0">
                          <a:solidFill>
                            <a:srgbClr val="FFFF00"/>
                          </a:solidFill>
                          <a:latin typeface="Arial" pitchFamily="34" charset="0"/>
                          <a:ea typeface="+mn-ea"/>
                          <a:cs typeface="Arial" pitchFamily="34" charset="0"/>
                        </a:rPr>
                        <a:t>in Pain Research  2010</a:t>
                      </a:r>
                    </a:p>
                    <a:p>
                      <a:r>
                        <a:rPr lang="en-US" sz="1200" dirty="0" smtClean="0">
                          <a:solidFill>
                            <a:srgbClr val="FFFF00"/>
                          </a:solidFill>
                          <a:latin typeface="Arial" pitchFamily="34" charset="0"/>
                          <a:cs typeface="Arial" pitchFamily="34" charset="0"/>
                        </a:rPr>
                        <a:t>American Pain Society. 2010</a:t>
                      </a:r>
                      <a:endParaRPr lang="en-US" sz="1200" dirty="0">
                        <a:solidFill>
                          <a:srgbClr val="FFFF00"/>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88317332"/>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6136321"/>
              </p:ext>
            </p:extLst>
          </p:nvPr>
        </p:nvGraphicFramePr>
        <p:xfrm>
          <a:off x="520700" y="673100"/>
          <a:ext cx="8115300" cy="5372099"/>
        </p:xfrm>
        <a:graphic>
          <a:graphicData uri="http://schemas.openxmlformats.org/drawingml/2006/table">
            <a:tbl>
              <a:tblPr firstRow="1" bandRow="1">
                <a:tableStyleId>{5C22544A-7EE6-4342-B048-85BDC9FD1C3A}</a:tableStyleId>
              </a:tblPr>
              <a:tblGrid>
                <a:gridCol w="2028825"/>
                <a:gridCol w="2028825"/>
                <a:gridCol w="2028825"/>
                <a:gridCol w="2028825"/>
              </a:tblGrid>
              <a:tr h="636064">
                <a:tc>
                  <a:txBody>
                    <a:bodyPr/>
                    <a:lstStyle/>
                    <a:p>
                      <a:pPr algn="ctr" rtl="1"/>
                      <a:r>
                        <a:rPr lang="fa-IR" sz="1600" b="1" kern="1200" dirty="0" smtClean="0">
                          <a:solidFill>
                            <a:schemeClr val="lt1"/>
                          </a:solidFill>
                          <a:effectLst/>
                          <a:latin typeface="+mn-lt"/>
                          <a:ea typeface="+mn-ea"/>
                          <a:cs typeface="+mn-cs"/>
                        </a:rPr>
                        <a:t>گیاه اصلی</a:t>
                      </a:r>
                      <a:endParaRPr lang="en-US" sz="1600" dirty="0">
                        <a:latin typeface="Arial" pitchFamily="34" charset="0"/>
                        <a:cs typeface="Arial" pitchFamily="34" charset="0"/>
                      </a:endParaRPr>
                    </a:p>
                  </a:txBody>
                  <a:tcPr>
                    <a:solidFill>
                      <a:srgbClr val="820000"/>
                    </a:solidFill>
                  </a:tcPr>
                </a:tc>
                <a:tc>
                  <a:txBody>
                    <a:bodyPr/>
                    <a:lstStyle/>
                    <a:p>
                      <a:pPr algn="ctr" rtl="1"/>
                      <a:r>
                        <a:rPr lang="fa-IR" sz="1600" b="1" kern="1200" dirty="0" smtClean="0">
                          <a:solidFill>
                            <a:schemeClr val="lt1"/>
                          </a:solidFill>
                          <a:effectLst/>
                          <a:latin typeface="+mn-lt"/>
                          <a:ea typeface="+mn-ea"/>
                          <a:cs typeface="+mn-cs"/>
                        </a:rPr>
                        <a:t>کد </a:t>
                      </a:r>
                      <a:r>
                        <a:rPr lang="en-US" sz="1600" b="1" kern="1200" dirty="0" smtClean="0">
                          <a:solidFill>
                            <a:schemeClr val="lt1"/>
                          </a:solidFill>
                          <a:effectLst/>
                          <a:latin typeface="+mn-lt"/>
                          <a:ea typeface="+mn-ea"/>
                          <a:cs typeface="+mn-cs"/>
                        </a:rPr>
                        <a:t>IRC</a:t>
                      </a:r>
                      <a:endParaRPr lang="en-US" sz="1600" dirty="0">
                        <a:latin typeface="Arial" pitchFamily="34" charset="0"/>
                        <a:cs typeface="Arial" pitchFamily="34" charset="0"/>
                      </a:endParaRPr>
                    </a:p>
                  </a:txBody>
                  <a:tcPr>
                    <a:solidFill>
                      <a:srgbClr val="820000"/>
                    </a:solidFill>
                  </a:tcPr>
                </a:tc>
                <a:tc>
                  <a:txBody>
                    <a:bodyPr/>
                    <a:lstStyle/>
                    <a:p>
                      <a:pPr algn="ctr" rtl="1"/>
                      <a:r>
                        <a:rPr lang="fa-IR" sz="1600" b="1" kern="1200" dirty="0" smtClean="0">
                          <a:solidFill>
                            <a:schemeClr val="lt1"/>
                          </a:solidFill>
                          <a:effectLst/>
                          <a:latin typeface="+mn-lt"/>
                          <a:ea typeface="+mn-ea"/>
                          <a:cs typeface="+mn-cs"/>
                        </a:rPr>
                        <a:t>تولید کننده</a:t>
                      </a:r>
                      <a:endParaRPr lang="en-US" sz="1600" dirty="0">
                        <a:latin typeface="Arial" pitchFamily="34" charset="0"/>
                        <a:cs typeface="Arial" pitchFamily="34" charset="0"/>
                      </a:endParaRPr>
                    </a:p>
                  </a:txBody>
                  <a:tcPr>
                    <a:solidFill>
                      <a:srgbClr val="820000"/>
                    </a:solidFill>
                  </a:tcPr>
                </a:tc>
                <a:tc>
                  <a:txBody>
                    <a:bodyPr/>
                    <a:lstStyle/>
                    <a:p>
                      <a:pPr algn="ctr" rtl="1"/>
                      <a:r>
                        <a:rPr lang="fa-IR" sz="1600" b="1" kern="1200" dirty="0" smtClean="0">
                          <a:solidFill>
                            <a:schemeClr val="lt1"/>
                          </a:solidFill>
                          <a:effectLst/>
                          <a:latin typeface="+mn-lt"/>
                          <a:ea typeface="+mn-ea"/>
                          <a:cs typeface="+mn-cs"/>
                        </a:rPr>
                        <a:t>نام دارو گیاهی</a:t>
                      </a:r>
                      <a:endParaRPr lang="en-US" sz="1600" dirty="0">
                        <a:latin typeface="Arial" pitchFamily="34" charset="0"/>
                        <a:cs typeface="Arial" pitchFamily="34" charset="0"/>
                      </a:endParaRPr>
                    </a:p>
                  </a:txBody>
                  <a:tcPr>
                    <a:solidFill>
                      <a:srgbClr val="820000"/>
                    </a:solidFill>
                  </a:tcPr>
                </a:tc>
              </a:tr>
              <a:tr h="730593">
                <a:tc>
                  <a:txBody>
                    <a:bodyPr/>
                    <a:lstStyle/>
                    <a:p>
                      <a:pPr algn="ctr" rtl="1"/>
                      <a:r>
                        <a:rPr lang="fa-IR" sz="1600" b="1" dirty="0" smtClean="0">
                          <a:solidFill>
                            <a:schemeClr val="tx1"/>
                          </a:solidFill>
                          <a:latin typeface="Arial" pitchFamily="34" charset="0"/>
                          <a:cs typeface="B Nazanin" pitchFamily="2" charset="-78"/>
                        </a:rPr>
                        <a:t>زردچوبه </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۱۲۲۸۱۲۰۸۵۵</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حکیم مومن تیریزی</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dirty="0" smtClean="0">
                          <a:solidFill>
                            <a:schemeClr val="tx1"/>
                          </a:solidFill>
                          <a:latin typeface="Arial" pitchFamily="34" charset="0"/>
                          <a:cs typeface="B Nazanin" pitchFamily="2" charset="-78"/>
                        </a:rPr>
                        <a:t>پماد اکبر 2 </a:t>
                      </a:r>
                      <a:endParaRPr lang="en-US" sz="1600" b="1" dirty="0">
                        <a:solidFill>
                          <a:schemeClr val="tx1"/>
                        </a:solidFill>
                        <a:latin typeface="Arial" pitchFamily="34" charset="0"/>
                        <a:cs typeface="B Nazanin" pitchFamily="2" charset="-78"/>
                      </a:endParaRPr>
                    </a:p>
                  </a:txBody>
                  <a:tcPr>
                    <a:solidFill>
                      <a:srgbClr val="820000"/>
                    </a:solidFill>
                  </a:tcPr>
                </a:tc>
              </a:tr>
              <a:tr h="636064">
                <a:tc>
                  <a:txBody>
                    <a:bodyPr/>
                    <a:lstStyle/>
                    <a:p>
                      <a:pPr algn="ctr" rtl="1"/>
                      <a:r>
                        <a:rPr lang="fa-IR" sz="1600" b="1" dirty="0" smtClean="0">
                          <a:solidFill>
                            <a:schemeClr val="tx1"/>
                          </a:solidFill>
                          <a:latin typeface="Arial" pitchFamily="34" charset="0"/>
                          <a:cs typeface="B Nazanin" pitchFamily="2" charset="-78"/>
                        </a:rPr>
                        <a:t>اکلیل کوهی</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۱۲۲۸۰۲۲۷۴۶</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گل دارو</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پماد رزماری</a:t>
                      </a:r>
                      <a:endParaRPr lang="en-US" sz="1600" b="1" dirty="0">
                        <a:solidFill>
                          <a:schemeClr val="tx1"/>
                        </a:solidFill>
                        <a:latin typeface="Arial" pitchFamily="34" charset="0"/>
                        <a:cs typeface="B Nazanin" pitchFamily="2" charset="-78"/>
                      </a:endParaRPr>
                    </a:p>
                  </a:txBody>
                  <a:tcPr>
                    <a:solidFill>
                      <a:srgbClr val="820000"/>
                    </a:solidFill>
                  </a:tcPr>
                </a:tc>
              </a:tr>
              <a:tr h="636064">
                <a:tc>
                  <a:txBody>
                    <a:bodyPr/>
                    <a:lstStyle/>
                    <a:p>
                      <a:pPr algn="ctr" rtl="1"/>
                      <a:r>
                        <a:rPr lang="fa-IR" sz="1600" b="1" dirty="0" smtClean="0">
                          <a:solidFill>
                            <a:schemeClr val="tx1"/>
                          </a:solidFill>
                          <a:latin typeface="Arial" pitchFamily="34" charset="0"/>
                          <a:cs typeface="B Nazanin" pitchFamily="2" charset="-78"/>
                        </a:rPr>
                        <a:t>پنجه شیطان </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۱۲۲۸۱۴۱۶۹۰</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رها</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پماد موضعی رهامین</a:t>
                      </a:r>
                      <a:endParaRPr lang="en-US" sz="1600" b="1" dirty="0">
                        <a:solidFill>
                          <a:schemeClr val="tx1"/>
                        </a:solidFill>
                        <a:latin typeface="Arial" pitchFamily="34" charset="0"/>
                        <a:cs typeface="B Nazanin" pitchFamily="2" charset="-78"/>
                      </a:endParaRPr>
                    </a:p>
                  </a:txBody>
                  <a:tcPr>
                    <a:solidFill>
                      <a:srgbClr val="820000"/>
                    </a:solidFill>
                  </a:tcPr>
                </a:tc>
              </a:tr>
              <a:tr h="636064">
                <a:tc>
                  <a:txBody>
                    <a:bodyPr/>
                    <a:lstStyle/>
                    <a:p>
                      <a:pPr algn="ctr" rtl="1"/>
                      <a:r>
                        <a:rPr lang="fa-IR" sz="1600" b="1" dirty="0" smtClean="0">
                          <a:solidFill>
                            <a:schemeClr val="tx1"/>
                          </a:solidFill>
                          <a:latin typeface="Arial" pitchFamily="34" charset="0"/>
                          <a:cs typeface="B Nazanin" pitchFamily="2" charset="-78"/>
                        </a:rPr>
                        <a:t>پنجه شیطان </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۱۲۲۸۱۵۸۳۰۸</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en-US" sz="1600" b="1" kern="1200" dirty="0" err="1" smtClean="0">
                          <a:solidFill>
                            <a:schemeClr val="tx1"/>
                          </a:solidFill>
                          <a:effectLst/>
                          <a:latin typeface="+mn-lt"/>
                          <a:ea typeface="+mn-ea"/>
                          <a:cs typeface="B Nazanin" pitchFamily="2" charset="-78"/>
                        </a:rPr>
                        <a:t>Ardeypharm</a:t>
                      </a:r>
                      <a:r>
                        <a:rPr lang="en-US" sz="1600" b="1" kern="1200" dirty="0" smtClean="0">
                          <a:solidFill>
                            <a:schemeClr val="tx1"/>
                          </a:solidFill>
                          <a:effectLst/>
                          <a:latin typeface="+mn-lt"/>
                          <a:ea typeface="+mn-ea"/>
                          <a:cs typeface="B Nazanin" pitchFamily="2" charset="-78"/>
                        </a:rPr>
                        <a:t> </a:t>
                      </a:r>
                      <a:r>
                        <a:rPr lang="en-US" sz="1600" b="1" kern="1200" dirty="0" err="1" smtClean="0">
                          <a:solidFill>
                            <a:schemeClr val="tx1"/>
                          </a:solidFill>
                          <a:effectLst/>
                          <a:latin typeface="+mn-lt"/>
                          <a:ea typeface="+mn-ea"/>
                          <a:cs typeface="B Nazanin" pitchFamily="2" charset="-78"/>
                        </a:rPr>
                        <a:t>Gmbh</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قرص دلتفین</a:t>
                      </a:r>
                      <a:endParaRPr lang="en-US" sz="1600" b="1" dirty="0">
                        <a:solidFill>
                          <a:schemeClr val="tx1"/>
                        </a:solidFill>
                        <a:latin typeface="Arial" pitchFamily="34" charset="0"/>
                        <a:cs typeface="B Nazanin" pitchFamily="2" charset="-78"/>
                      </a:endParaRPr>
                    </a:p>
                  </a:txBody>
                  <a:tcPr>
                    <a:solidFill>
                      <a:srgbClr val="820000"/>
                    </a:solidFill>
                  </a:tcPr>
                </a:tc>
              </a:tr>
              <a:tr h="730593">
                <a:tc>
                  <a:txBody>
                    <a:bodyPr/>
                    <a:lstStyle/>
                    <a:p>
                      <a:pPr algn="ctr" rtl="1"/>
                      <a:r>
                        <a:rPr lang="fa-IR" sz="1600" b="1" dirty="0" smtClean="0">
                          <a:solidFill>
                            <a:schemeClr val="tx1"/>
                          </a:solidFill>
                          <a:latin typeface="Arial" pitchFamily="34" charset="0"/>
                          <a:cs typeface="B Nazanin" pitchFamily="2" charset="-78"/>
                        </a:rPr>
                        <a:t>پنجه</a:t>
                      </a:r>
                      <a:r>
                        <a:rPr lang="fa-IR" sz="1600" b="1" baseline="0" dirty="0" smtClean="0">
                          <a:solidFill>
                            <a:schemeClr val="tx1"/>
                          </a:solidFill>
                          <a:latin typeface="Arial" pitchFamily="34" charset="0"/>
                          <a:cs typeface="B Nazanin" pitchFamily="2" charset="-78"/>
                        </a:rPr>
                        <a:t> شیطان </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۱۲۲۸۱۸۶۶۳۹</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رازک</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قرص تالنتال ۴۸۰ میلی گرم</a:t>
                      </a:r>
                      <a:endParaRPr lang="en-US" sz="1600" b="1" dirty="0">
                        <a:solidFill>
                          <a:schemeClr val="tx1"/>
                        </a:solidFill>
                        <a:latin typeface="Arial" pitchFamily="34" charset="0"/>
                        <a:cs typeface="B Nazanin" pitchFamily="2" charset="-78"/>
                      </a:endParaRPr>
                    </a:p>
                  </a:txBody>
                  <a:tcPr>
                    <a:solidFill>
                      <a:srgbClr val="820000"/>
                    </a:solidFill>
                  </a:tcPr>
                </a:tc>
              </a:tr>
              <a:tr h="73059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chemeClr val="tx1"/>
                          </a:solidFill>
                          <a:latin typeface="Arial" pitchFamily="34" charset="0"/>
                          <a:cs typeface="B Nazanin" pitchFamily="2" charset="-78"/>
                        </a:rPr>
                        <a:t>پنجه</a:t>
                      </a:r>
                      <a:r>
                        <a:rPr lang="fa-IR" sz="1600" b="1" baseline="0" dirty="0" smtClean="0">
                          <a:solidFill>
                            <a:schemeClr val="tx1"/>
                          </a:solidFill>
                          <a:latin typeface="Arial" pitchFamily="34" charset="0"/>
                          <a:cs typeface="B Nazanin" pitchFamily="2" charset="-78"/>
                        </a:rPr>
                        <a:t> شیطان </a:t>
                      </a:r>
                      <a:endParaRPr lang="en-US" sz="1600" b="1" dirty="0" smtClean="0">
                        <a:solidFill>
                          <a:schemeClr val="tx1"/>
                        </a:solidFill>
                        <a:latin typeface="Arial" pitchFamily="34" charset="0"/>
                        <a:cs typeface="B Nazanin" pitchFamily="2" charset="-78"/>
                      </a:endParaRPr>
                    </a:p>
                    <a:p>
                      <a:pPr algn="ctr" rtl="1"/>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۱۲۲۸۱۴۶۳۷۴</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گل دارو</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قرص روکشدار روماتوگل</a:t>
                      </a:r>
                      <a:endParaRPr lang="en-US" sz="1600" b="1" dirty="0">
                        <a:solidFill>
                          <a:schemeClr val="tx1"/>
                        </a:solidFill>
                        <a:latin typeface="Arial" pitchFamily="34" charset="0"/>
                        <a:cs typeface="B Nazanin" pitchFamily="2" charset="-78"/>
                      </a:endParaRPr>
                    </a:p>
                  </a:txBody>
                  <a:tcPr>
                    <a:solidFill>
                      <a:srgbClr val="820000"/>
                    </a:solidFill>
                  </a:tcPr>
                </a:tc>
              </a:tr>
              <a:tr h="636064">
                <a:tc>
                  <a:txBody>
                    <a:bodyPr/>
                    <a:lstStyle/>
                    <a:p>
                      <a:pPr algn="ctr" rtl="1"/>
                      <a:r>
                        <a:rPr lang="fa-IR" sz="1600" b="1" dirty="0" smtClean="0">
                          <a:solidFill>
                            <a:schemeClr val="tx1"/>
                          </a:solidFill>
                          <a:latin typeface="Arial" pitchFamily="34" charset="0"/>
                          <a:cs typeface="B Nazanin" pitchFamily="2" charset="-78"/>
                        </a:rPr>
                        <a:t>زردچوبه </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۱۲۲۸۱۰۷۹۱۷</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داروسازی گل دارو</a:t>
                      </a:r>
                      <a:endParaRPr lang="en-US" sz="1600" b="1" dirty="0">
                        <a:solidFill>
                          <a:schemeClr val="tx1"/>
                        </a:solidFill>
                        <a:latin typeface="Arial" pitchFamily="34" charset="0"/>
                        <a:cs typeface="B Nazanin" pitchFamily="2" charset="-78"/>
                      </a:endParaRPr>
                    </a:p>
                  </a:txBody>
                  <a:tcPr>
                    <a:solidFill>
                      <a:srgbClr val="820000"/>
                    </a:solidFill>
                  </a:tcPr>
                </a:tc>
                <a:tc>
                  <a:txBody>
                    <a:bodyPr/>
                    <a:lstStyle/>
                    <a:p>
                      <a:pPr algn="ctr" rtl="1"/>
                      <a:r>
                        <a:rPr lang="fa-IR" sz="1600" b="1" kern="1200" dirty="0" smtClean="0">
                          <a:solidFill>
                            <a:schemeClr val="tx1"/>
                          </a:solidFill>
                          <a:effectLst/>
                          <a:latin typeface="+mn-lt"/>
                          <a:ea typeface="+mn-ea"/>
                          <a:cs typeface="B Nazanin" pitchFamily="2" charset="-78"/>
                        </a:rPr>
                        <a:t>کپسول فیتوآرتریت</a:t>
                      </a:r>
                      <a:endParaRPr lang="en-US" sz="1600" b="1" dirty="0">
                        <a:solidFill>
                          <a:schemeClr val="tx1"/>
                        </a:solidFill>
                        <a:latin typeface="Arial" pitchFamily="34" charset="0"/>
                        <a:cs typeface="B Nazanin" pitchFamily="2" charset="-78"/>
                      </a:endParaRPr>
                    </a:p>
                  </a:txBody>
                  <a:tcPr>
                    <a:solidFill>
                      <a:srgbClr val="820000"/>
                    </a:solidFill>
                  </a:tcPr>
                </a:tc>
              </a:tr>
            </a:tbl>
          </a:graphicData>
        </a:graphic>
      </p:graphicFrame>
    </p:spTree>
    <p:extLst>
      <p:ext uri="{BB962C8B-B14F-4D97-AF65-F5344CB8AC3E}">
        <p14:creationId xmlns:p14="http://schemas.microsoft.com/office/powerpoint/2010/main" val="2583864415"/>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159"/>
          <a:stretch/>
        </p:blipFill>
        <p:spPr bwMode="auto">
          <a:xfrm>
            <a:off x="512763" y="533400"/>
            <a:ext cx="7843837" cy="6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325331"/>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ehran.stanford.edu/Images/Tajvidi/eivan-e-madaen.gif"/>
          <p:cNvPicPr>
            <a:picLocks noChangeAspect="1" noChangeArrowheads="1"/>
          </p:cNvPicPr>
          <p:nvPr/>
        </p:nvPicPr>
        <p:blipFill>
          <a:blip r:embed="rId2" cstate="print"/>
          <a:srcRect/>
          <a:stretch>
            <a:fillRect/>
          </a:stretch>
        </p:blipFill>
        <p:spPr bwMode="auto">
          <a:xfrm>
            <a:off x="4076700" y="76200"/>
            <a:ext cx="4953000" cy="6743700"/>
          </a:xfrm>
          <a:prstGeom prst="rect">
            <a:avLst/>
          </a:prstGeom>
          <a:noFill/>
          <a:ln w="9525">
            <a:noFill/>
            <a:miter lim="800000"/>
            <a:headEnd/>
            <a:tailEnd/>
          </a:ln>
        </p:spPr>
      </p:pic>
      <p:sp>
        <p:nvSpPr>
          <p:cNvPr id="3" name="TextBox 2"/>
          <p:cNvSpPr txBox="1"/>
          <p:nvPr/>
        </p:nvSpPr>
        <p:spPr>
          <a:xfrm>
            <a:off x="241300" y="1346200"/>
            <a:ext cx="3200400" cy="646113"/>
          </a:xfrm>
          <a:prstGeom prst="rect">
            <a:avLst/>
          </a:prstGeom>
          <a:solidFill>
            <a:schemeClr val="bg1">
              <a:lumMod val="40000"/>
              <a:lumOff val="60000"/>
            </a:schemeClr>
          </a:solidFill>
        </p:spPr>
        <p:txBody>
          <a:bodyPr>
            <a:spAutoFit/>
          </a:bodyPr>
          <a:lstStyle/>
          <a:p>
            <a:pPr>
              <a:defRPr/>
            </a:pPr>
            <a:r>
              <a:rPr lang="en-US" b="1" dirty="0" err="1">
                <a:solidFill>
                  <a:srgbClr val="820000"/>
                </a:solidFill>
              </a:rPr>
              <a:t>Bahram</a:t>
            </a:r>
            <a:r>
              <a:rPr lang="en-US" b="1" dirty="0">
                <a:solidFill>
                  <a:srgbClr val="820000"/>
                </a:solidFill>
              </a:rPr>
              <a:t> e </a:t>
            </a:r>
            <a:r>
              <a:rPr lang="en-US" b="1" dirty="0" err="1">
                <a:solidFill>
                  <a:srgbClr val="820000"/>
                </a:solidFill>
              </a:rPr>
              <a:t>Goor</a:t>
            </a:r>
            <a:endParaRPr lang="en-US" b="1" dirty="0">
              <a:solidFill>
                <a:srgbClr val="820000"/>
              </a:solidFill>
            </a:endParaRPr>
          </a:p>
          <a:p>
            <a:pPr>
              <a:defRPr/>
            </a:pPr>
            <a:r>
              <a:rPr lang="en-US" b="1" dirty="0">
                <a:solidFill>
                  <a:srgbClr val="820000"/>
                </a:solidFill>
              </a:rPr>
              <a:t>Master Ali </a:t>
            </a:r>
            <a:r>
              <a:rPr lang="en-US" b="1" dirty="0" err="1">
                <a:solidFill>
                  <a:srgbClr val="820000"/>
                </a:solidFill>
              </a:rPr>
              <a:t>Asghar</a:t>
            </a:r>
            <a:r>
              <a:rPr lang="en-US" b="1" dirty="0">
                <a:solidFill>
                  <a:srgbClr val="820000"/>
                </a:solidFill>
              </a:rPr>
              <a:t> </a:t>
            </a:r>
            <a:r>
              <a:rPr lang="en-US" b="1" dirty="0" err="1">
                <a:solidFill>
                  <a:srgbClr val="820000"/>
                </a:solidFill>
              </a:rPr>
              <a:t>Tajvidi’s</a:t>
            </a:r>
            <a:r>
              <a:rPr lang="en-US" b="1" dirty="0">
                <a:solidFill>
                  <a:srgbClr val="820000"/>
                </a:solidFill>
              </a:rPr>
              <a:t> </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3" y="820738"/>
            <a:ext cx="6316662" cy="1143000"/>
          </a:xfrm>
        </p:spPr>
        <p:txBody>
          <a:bodyPr/>
          <a:lstStyle/>
          <a:p>
            <a:r>
              <a:rPr lang="en-US" dirty="0">
                <a:solidFill>
                  <a:srgbClr val="FFFF00"/>
                </a:solidFill>
                <a:effectLst>
                  <a:outerShdw blurRad="38100" dist="38100" dir="2700000" algn="tl">
                    <a:srgbClr val="000000">
                      <a:alpha val="43137"/>
                    </a:srgbClr>
                  </a:outerShdw>
                </a:effectLst>
                <a:latin typeface="Arial" pitchFamily="34" charset="0"/>
                <a:cs typeface="Arial" pitchFamily="34" charset="0"/>
              </a:rPr>
              <a:t>Pain </a:t>
            </a:r>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Classification</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pic>
        <p:nvPicPr>
          <p:cNvPr id="3" name="Picture 26" descr="nrd3226-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776413"/>
            <a:ext cx="5854700" cy="37353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98800" y="5963335"/>
            <a:ext cx="5816600" cy="646331"/>
          </a:xfrm>
          <a:prstGeom prst="rect">
            <a:avLst/>
          </a:prstGeom>
        </p:spPr>
        <p:txBody>
          <a:bodyPr wrap="square">
            <a:spAutoFit/>
          </a:bodyPr>
          <a:lstStyle/>
          <a:p>
            <a:r>
              <a:rPr lang="en-US" sz="1200" b="1" dirty="0">
                <a:solidFill>
                  <a:srgbClr val="FFFF00"/>
                </a:solidFill>
              </a:rPr>
              <a:t>Nature Reviews Drug Discovery , </a:t>
            </a:r>
            <a:r>
              <a:rPr lang="en-US" sz="1200" b="1" dirty="0" smtClean="0">
                <a:solidFill>
                  <a:srgbClr val="FFFF00"/>
                </a:solidFill>
              </a:rPr>
              <a:t>2010; 9</a:t>
            </a:r>
            <a:r>
              <a:rPr lang="en-US" sz="1200" b="1" dirty="0">
                <a:solidFill>
                  <a:srgbClr val="FFFF00"/>
                </a:solidFill>
              </a:rPr>
              <a:t>, 589-590</a:t>
            </a:r>
            <a:endParaRPr lang="en-US" sz="1200" b="1" dirty="0" smtClean="0">
              <a:solidFill>
                <a:srgbClr val="FFFF00"/>
              </a:solidFill>
            </a:endParaRPr>
          </a:p>
          <a:p>
            <a:r>
              <a:rPr lang="en-US" sz="1200" b="1" dirty="0">
                <a:solidFill>
                  <a:srgbClr val="FFFF00"/>
                </a:solidFill>
              </a:rPr>
              <a:t>Centers for Disease Control and Prevention, National Center for Health Statistics, Arthritis Foundation, </a:t>
            </a:r>
            <a:r>
              <a:rPr lang="en-US" sz="1200" b="1" dirty="0" smtClean="0">
                <a:solidFill>
                  <a:srgbClr val="FFFF00"/>
                </a:solidFill>
              </a:rPr>
              <a:t>The </a:t>
            </a:r>
            <a:r>
              <a:rPr lang="en-US" sz="1200" b="1" dirty="0">
                <a:solidFill>
                  <a:srgbClr val="FFFF00"/>
                </a:solidFill>
              </a:rPr>
              <a:t>American Pain Foundation</a:t>
            </a:r>
            <a:r>
              <a:rPr lang="en-US" sz="1200" b="1" dirty="0" smtClean="0">
                <a:solidFill>
                  <a:srgbClr val="FFFF00"/>
                </a:solidFill>
              </a:rPr>
              <a:t>.</a:t>
            </a:r>
            <a:endParaRPr lang="en-US" sz="1200" b="1" dirty="0">
              <a:solidFill>
                <a:srgbClr val="FFFF00"/>
              </a:solidFill>
            </a:endParaRPr>
          </a:p>
        </p:txBody>
      </p:sp>
    </p:spTree>
    <p:extLst>
      <p:ext uri="{BB962C8B-B14F-4D97-AF65-F5344CB8AC3E}">
        <p14:creationId xmlns:p14="http://schemas.microsoft.com/office/powerpoint/2010/main" val="169919682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Maryam\Desktop\Iran University of Medical Sciences\Pian\3.1_three types of pain.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7250" y="866775"/>
            <a:ext cx="7429500" cy="4133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1014123" y="4222234"/>
            <a:ext cx="1859805" cy="3077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r>
              <a:rPr lang="en-US" sz="1400" b="1" dirty="0">
                <a:solidFill>
                  <a:schemeClr val="bg2"/>
                </a:solidFill>
                <a:latin typeface="Times New Roman" pitchFamily="18" charset="0"/>
                <a:cs typeface="Times New Roman" pitchFamily="18" charset="0"/>
              </a:rPr>
              <a:t>Musculoskeletal </a:t>
            </a:r>
            <a:r>
              <a:rPr lang="en-US" sz="1400" b="1" dirty="0" smtClean="0">
                <a:solidFill>
                  <a:schemeClr val="bg2"/>
                </a:solidFill>
                <a:latin typeface="Times New Roman" pitchFamily="18" charset="0"/>
                <a:cs typeface="Times New Roman" pitchFamily="18" charset="0"/>
              </a:rPr>
              <a:t> Pain</a:t>
            </a:r>
            <a:endParaRPr lang="en-US" sz="1400" dirty="0">
              <a:solidFill>
                <a:schemeClr val="bg2"/>
              </a:solidFill>
            </a:endParaRPr>
          </a:p>
        </p:txBody>
      </p:sp>
      <p:sp>
        <p:nvSpPr>
          <p:cNvPr id="4" name="Rectangle 3"/>
          <p:cNvSpPr/>
          <p:nvPr/>
        </p:nvSpPr>
        <p:spPr>
          <a:xfrm>
            <a:off x="6445153" y="4234934"/>
            <a:ext cx="1688283" cy="3077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r>
              <a:rPr lang="en-US" sz="1400" b="1" dirty="0">
                <a:solidFill>
                  <a:schemeClr val="bg2"/>
                </a:solidFill>
                <a:latin typeface="Times New Roman" pitchFamily="18" charset="0"/>
                <a:cs typeface="Times New Roman" pitchFamily="18" charset="0"/>
              </a:rPr>
              <a:t>Dysfunctional Pain </a:t>
            </a:r>
          </a:p>
        </p:txBody>
      </p:sp>
      <p:sp>
        <p:nvSpPr>
          <p:cNvPr id="5" name="Rectangle 4"/>
          <p:cNvSpPr/>
          <p:nvPr/>
        </p:nvSpPr>
        <p:spPr>
          <a:xfrm>
            <a:off x="4432300" y="5849035"/>
            <a:ext cx="4572000" cy="276999"/>
          </a:xfrm>
          <a:prstGeom prst="rect">
            <a:avLst/>
          </a:prstGeom>
        </p:spPr>
        <p:txBody>
          <a:bodyPr>
            <a:spAutoFit/>
          </a:bodyPr>
          <a:lstStyle/>
          <a:p>
            <a:r>
              <a:rPr lang="en-US" sz="1200" b="1" dirty="0">
                <a:solidFill>
                  <a:srgbClr val="FFFF00"/>
                </a:solidFill>
              </a:rPr>
              <a:t>Best </a:t>
            </a:r>
            <a:r>
              <a:rPr lang="en-US" sz="1200" b="1" dirty="0" err="1">
                <a:solidFill>
                  <a:srgbClr val="FFFF00"/>
                </a:solidFill>
              </a:rPr>
              <a:t>Pract</a:t>
            </a:r>
            <a:r>
              <a:rPr lang="en-US" sz="1200" b="1" dirty="0">
                <a:solidFill>
                  <a:srgbClr val="FFFF00"/>
                </a:solidFill>
              </a:rPr>
              <a:t> Res </a:t>
            </a:r>
            <a:r>
              <a:rPr lang="en-US" sz="1200" b="1" dirty="0" err="1">
                <a:solidFill>
                  <a:srgbClr val="FFFF00"/>
                </a:solidFill>
              </a:rPr>
              <a:t>Clin</a:t>
            </a:r>
            <a:r>
              <a:rPr lang="en-US" sz="1200" b="1" dirty="0">
                <a:solidFill>
                  <a:srgbClr val="FFFF00"/>
                </a:solidFill>
              </a:rPr>
              <a:t> </a:t>
            </a:r>
            <a:r>
              <a:rPr lang="en-US" sz="1200" b="1" dirty="0" err="1">
                <a:solidFill>
                  <a:srgbClr val="FFFF00"/>
                </a:solidFill>
              </a:rPr>
              <a:t>Rheumatol</a:t>
            </a:r>
            <a:r>
              <a:rPr lang="en-US" sz="1200" b="1" dirty="0">
                <a:solidFill>
                  <a:srgbClr val="FFFF00"/>
                </a:solidFill>
              </a:rPr>
              <a:t>. 2011;25(2):141-154.</a:t>
            </a:r>
          </a:p>
        </p:txBody>
      </p:sp>
    </p:spTree>
    <p:extLst>
      <p:ext uri="{BB962C8B-B14F-4D97-AF65-F5344CB8AC3E}">
        <p14:creationId xmlns:p14="http://schemas.microsoft.com/office/powerpoint/2010/main" val="298398694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ehran.stanford.edu/Images/Tajvidi/aftab-e-may.gif"/>
          <p:cNvPicPr>
            <a:picLocks noChangeAspect="1" noChangeArrowheads="1"/>
          </p:cNvPicPr>
          <p:nvPr/>
        </p:nvPicPr>
        <p:blipFill>
          <a:blip r:embed="rId2" cstate="print"/>
          <a:srcRect/>
          <a:stretch>
            <a:fillRect/>
          </a:stretch>
        </p:blipFill>
        <p:spPr bwMode="auto">
          <a:xfrm>
            <a:off x="4191000" y="38100"/>
            <a:ext cx="4851400" cy="6756400"/>
          </a:xfrm>
          <a:prstGeom prst="rect">
            <a:avLst/>
          </a:prstGeom>
          <a:noFill/>
          <a:ln w="9525">
            <a:noFill/>
            <a:miter lim="800000"/>
            <a:headEnd/>
            <a:tailEnd/>
          </a:ln>
        </p:spPr>
      </p:pic>
      <p:sp>
        <p:nvSpPr>
          <p:cNvPr id="3" name="TextBox 2"/>
          <p:cNvSpPr txBox="1"/>
          <p:nvPr/>
        </p:nvSpPr>
        <p:spPr>
          <a:xfrm>
            <a:off x="241300" y="1346200"/>
            <a:ext cx="3200400" cy="646113"/>
          </a:xfrm>
          <a:prstGeom prst="rect">
            <a:avLst/>
          </a:prstGeom>
          <a:solidFill>
            <a:schemeClr val="bg1">
              <a:lumMod val="40000"/>
              <a:lumOff val="60000"/>
            </a:schemeClr>
          </a:solidFill>
        </p:spPr>
        <p:txBody>
          <a:bodyPr>
            <a:spAutoFit/>
          </a:bodyPr>
          <a:lstStyle/>
          <a:p>
            <a:pPr>
              <a:defRPr/>
            </a:pPr>
            <a:r>
              <a:rPr lang="en-US" b="1" dirty="0">
                <a:solidFill>
                  <a:srgbClr val="460000"/>
                </a:solidFill>
              </a:rPr>
              <a:t>Rosewater Dream</a:t>
            </a:r>
          </a:p>
          <a:p>
            <a:pPr>
              <a:defRPr/>
            </a:pPr>
            <a:r>
              <a:rPr lang="en-US" b="1" dirty="0">
                <a:solidFill>
                  <a:srgbClr val="460000"/>
                </a:solidFill>
              </a:rPr>
              <a:t>Master Ali </a:t>
            </a:r>
            <a:r>
              <a:rPr lang="en-US" b="1" dirty="0" err="1">
                <a:solidFill>
                  <a:srgbClr val="460000"/>
                </a:solidFill>
              </a:rPr>
              <a:t>Asghar</a:t>
            </a:r>
            <a:r>
              <a:rPr lang="en-US" b="1" dirty="0">
                <a:solidFill>
                  <a:srgbClr val="460000"/>
                </a:solidFill>
              </a:rPr>
              <a:t> </a:t>
            </a:r>
            <a:r>
              <a:rPr lang="en-US" b="1" dirty="0" err="1">
                <a:solidFill>
                  <a:srgbClr val="460000"/>
                </a:solidFill>
              </a:rPr>
              <a:t>Tajvidi’s</a:t>
            </a:r>
            <a:r>
              <a:rPr lang="en-US" b="1" dirty="0">
                <a:solidFill>
                  <a:srgbClr val="460000"/>
                </a:solidFill>
              </a:rPr>
              <a:t> </a:t>
            </a:r>
          </a:p>
        </p:txBody>
      </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106_slide">
  <a:themeElements>
    <a:clrScheme name="Office Theme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FB2"/>
        </a:dk2>
        <a:lt2>
          <a:srgbClr val="FFFFFF"/>
        </a:lt2>
        <a:accent1>
          <a:srgbClr val="A1BFFD"/>
        </a:accent1>
        <a:accent2>
          <a:srgbClr val="A1DEFD"/>
        </a:accent2>
        <a:accent3>
          <a:srgbClr val="AAAFD5"/>
        </a:accent3>
        <a:accent4>
          <a:srgbClr val="DADADA"/>
        </a:accent4>
        <a:accent5>
          <a:srgbClr val="CDDCFE"/>
        </a:accent5>
        <a:accent6>
          <a:srgbClr val="91C9E5"/>
        </a:accent6>
        <a:hlink>
          <a:srgbClr val="D1E1FF"/>
        </a:hlink>
        <a:folHlink>
          <a:srgbClr val="D3F0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FB2"/>
        </a:dk2>
        <a:lt2>
          <a:srgbClr val="FFFFFF"/>
        </a:lt2>
        <a:accent1>
          <a:srgbClr val="BEB2FC"/>
        </a:accent1>
        <a:accent2>
          <a:srgbClr val="9ADDFF"/>
        </a:accent2>
        <a:accent3>
          <a:srgbClr val="AAAFD5"/>
        </a:accent3>
        <a:accent4>
          <a:srgbClr val="DADADA"/>
        </a:accent4>
        <a:accent5>
          <a:srgbClr val="DBD5FD"/>
        </a:accent5>
        <a:accent6>
          <a:srgbClr val="8BC8E7"/>
        </a:accent6>
        <a:hlink>
          <a:srgbClr val="EDCFFD"/>
        </a:hlink>
        <a:folHlink>
          <a:srgbClr val="CADDFD"/>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3FB2"/>
        </a:dk2>
        <a:lt2>
          <a:srgbClr val="FFFFFF"/>
        </a:lt2>
        <a:accent1>
          <a:srgbClr val="E0F4A3"/>
        </a:accent1>
        <a:accent2>
          <a:srgbClr val="F5D7A0"/>
        </a:accent2>
        <a:accent3>
          <a:srgbClr val="AAAFD5"/>
        </a:accent3>
        <a:accent4>
          <a:srgbClr val="DADADA"/>
        </a:accent4>
        <a:accent5>
          <a:srgbClr val="EDF8CE"/>
        </a:accent5>
        <a:accent6>
          <a:srgbClr val="DEC391"/>
        </a:accent6>
        <a:hlink>
          <a:srgbClr val="CEDEFD"/>
        </a:hlink>
        <a:folHlink>
          <a:srgbClr val="FCCEE7"/>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A1BFFD"/>
        </a:accent1>
        <a:accent2>
          <a:srgbClr val="A1DEFD"/>
        </a:accent2>
        <a:accent3>
          <a:srgbClr val="FFFFFF"/>
        </a:accent3>
        <a:accent4>
          <a:srgbClr val="000000"/>
        </a:accent4>
        <a:accent5>
          <a:srgbClr val="CDDCFE"/>
        </a:accent5>
        <a:accent6>
          <a:srgbClr val="91C9E5"/>
        </a:accent6>
        <a:hlink>
          <a:srgbClr val="D1E1FF"/>
        </a:hlink>
        <a:folHlink>
          <a:srgbClr val="D3F0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BEB2FC"/>
        </a:accent1>
        <a:accent2>
          <a:srgbClr val="9ADDFF"/>
        </a:accent2>
        <a:accent3>
          <a:srgbClr val="FFFFFF"/>
        </a:accent3>
        <a:accent4>
          <a:srgbClr val="000000"/>
        </a:accent4>
        <a:accent5>
          <a:srgbClr val="DBD5FD"/>
        </a:accent5>
        <a:accent6>
          <a:srgbClr val="8BC8E7"/>
        </a:accent6>
        <a:hlink>
          <a:srgbClr val="EDCFFD"/>
        </a:hlink>
        <a:folHlink>
          <a:srgbClr val="CADDFD"/>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F2E8A6"/>
        </a:accent1>
        <a:accent2>
          <a:srgbClr val="A3C0F5"/>
        </a:accent2>
        <a:accent3>
          <a:srgbClr val="FFFFFF"/>
        </a:accent3>
        <a:accent4>
          <a:srgbClr val="000000"/>
        </a:accent4>
        <a:accent5>
          <a:srgbClr val="F7F2D0"/>
        </a:accent5>
        <a:accent6>
          <a:srgbClr val="93AEDE"/>
        </a:accent6>
        <a:hlink>
          <a:srgbClr val="FAE1D3"/>
        </a:hlink>
        <a:folHlink>
          <a:srgbClr val="D5F7D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E0F4A3"/>
        </a:accent1>
        <a:accent2>
          <a:srgbClr val="F5D7A0"/>
        </a:accent2>
        <a:accent3>
          <a:srgbClr val="FFFFFF"/>
        </a:accent3>
        <a:accent4>
          <a:srgbClr val="000000"/>
        </a:accent4>
        <a:accent5>
          <a:srgbClr val="EDF8CE"/>
        </a:accent5>
        <a:accent6>
          <a:srgbClr val="DEC391"/>
        </a:accent6>
        <a:hlink>
          <a:srgbClr val="CEDEFD"/>
        </a:hlink>
        <a:folHlink>
          <a:srgbClr val="FCCE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4">
      <a:dk1>
        <a:srgbClr val="000000"/>
      </a:dk1>
      <a:lt1>
        <a:srgbClr val="FFFFFF"/>
      </a:lt1>
      <a:dk2>
        <a:srgbClr val="003FB2"/>
      </a:dk2>
      <a:lt2>
        <a:srgbClr val="FFFFFF"/>
      </a:lt2>
      <a:accent1>
        <a:srgbClr val="E0F4A3"/>
      </a:accent1>
      <a:accent2>
        <a:srgbClr val="F5D7A0"/>
      </a:accent2>
      <a:accent3>
        <a:srgbClr val="AAAFD5"/>
      </a:accent3>
      <a:accent4>
        <a:srgbClr val="DADADA"/>
      </a:accent4>
      <a:accent5>
        <a:srgbClr val="EDF8CE"/>
      </a:accent5>
      <a:accent6>
        <a:srgbClr val="DEC391"/>
      </a:accent6>
      <a:hlink>
        <a:srgbClr val="CEDEFD"/>
      </a:hlink>
      <a:folHlink>
        <a:srgbClr val="FCCEE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3FB2"/>
        </a:dk2>
        <a:lt2>
          <a:srgbClr val="FFFFFF"/>
        </a:lt2>
        <a:accent1>
          <a:srgbClr val="A1BFFD"/>
        </a:accent1>
        <a:accent2>
          <a:srgbClr val="A1DEFD"/>
        </a:accent2>
        <a:accent3>
          <a:srgbClr val="AAAFD5"/>
        </a:accent3>
        <a:accent4>
          <a:srgbClr val="DADADA"/>
        </a:accent4>
        <a:accent5>
          <a:srgbClr val="CDDCFE"/>
        </a:accent5>
        <a:accent6>
          <a:srgbClr val="91C9E5"/>
        </a:accent6>
        <a:hlink>
          <a:srgbClr val="D1E1FF"/>
        </a:hlink>
        <a:folHlink>
          <a:srgbClr val="D3F0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FB2"/>
        </a:dk2>
        <a:lt2>
          <a:srgbClr val="FFFFFF"/>
        </a:lt2>
        <a:accent1>
          <a:srgbClr val="BEB2FC"/>
        </a:accent1>
        <a:accent2>
          <a:srgbClr val="9ADDFF"/>
        </a:accent2>
        <a:accent3>
          <a:srgbClr val="AAAFD5"/>
        </a:accent3>
        <a:accent4>
          <a:srgbClr val="DADADA"/>
        </a:accent4>
        <a:accent5>
          <a:srgbClr val="DBD5FD"/>
        </a:accent5>
        <a:accent6>
          <a:srgbClr val="8BC8E7"/>
        </a:accent6>
        <a:hlink>
          <a:srgbClr val="EDCFFD"/>
        </a:hlink>
        <a:folHlink>
          <a:srgbClr val="CADDFD"/>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FB2"/>
        </a:dk2>
        <a:lt2>
          <a:srgbClr val="FFFFFF"/>
        </a:lt2>
        <a:accent1>
          <a:srgbClr val="F2E8A6"/>
        </a:accent1>
        <a:accent2>
          <a:srgbClr val="A3C0F5"/>
        </a:accent2>
        <a:accent3>
          <a:srgbClr val="AAAFD5"/>
        </a:accent3>
        <a:accent4>
          <a:srgbClr val="DADADA"/>
        </a:accent4>
        <a:accent5>
          <a:srgbClr val="F7F2D0"/>
        </a:accent5>
        <a:accent6>
          <a:srgbClr val="93AEDE"/>
        </a:accent6>
        <a:hlink>
          <a:srgbClr val="FAE1D3"/>
        </a:hlink>
        <a:folHlink>
          <a:srgbClr val="D5F7D5"/>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FB2"/>
        </a:dk2>
        <a:lt2>
          <a:srgbClr val="FFFFFF"/>
        </a:lt2>
        <a:accent1>
          <a:srgbClr val="E0F4A3"/>
        </a:accent1>
        <a:accent2>
          <a:srgbClr val="F5D7A0"/>
        </a:accent2>
        <a:accent3>
          <a:srgbClr val="AAAFD5"/>
        </a:accent3>
        <a:accent4>
          <a:srgbClr val="DADADA"/>
        </a:accent4>
        <a:accent5>
          <a:srgbClr val="EDF8CE"/>
        </a:accent5>
        <a:accent6>
          <a:srgbClr val="DEC391"/>
        </a:accent6>
        <a:hlink>
          <a:srgbClr val="CEDEFD"/>
        </a:hlink>
        <a:folHlink>
          <a:srgbClr val="FCCEE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A1BFFD"/>
        </a:accent1>
        <a:accent2>
          <a:srgbClr val="A1DEFD"/>
        </a:accent2>
        <a:accent3>
          <a:srgbClr val="FFFFFF"/>
        </a:accent3>
        <a:accent4>
          <a:srgbClr val="000000"/>
        </a:accent4>
        <a:accent5>
          <a:srgbClr val="CDDCFE"/>
        </a:accent5>
        <a:accent6>
          <a:srgbClr val="91C9E5"/>
        </a:accent6>
        <a:hlink>
          <a:srgbClr val="D1E1FF"/>
        </a:hlink>
        <a:folHlink>
          <a:srgbClr val="D3F0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BEB2FC"/>
        </a:accent1>
        <a:accent2>
          <a:srgbClr val="9ADDFF"/>
        </a:accent2>
        <a:accent3>
          <a:srgbClr val="FFFFFF"/>
        </a:accent3>
        <a:accent4>
          <a:srgbClr val="000000"/>
        </a:accent4>
        <a:accent5>
          <a:srgbClr val="DBD5FD"/>
        </a:accent5>
        <a:accent6>
          <a:srgbClr val="8BC8E7"/>
        </a:accent6>
        <a:hlink>
          <a:srgbClr val="EDCFFD"/>
        </a:hlink>
        <a:folHlink>
          <a:srgbClr val="CADDF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2E8A6"/>
        </a:accent1>
        <a:accent2>
          <a:srgbClr val="A3C0F5"/>
        </a:accent2>
        <a:accent3>
          <a:srgbClr val="FFFFFF"/>
        </a:accent3>
        <a:accent4>
          <a:srgbClr val="000000"/>
        </a:accent4>
        <a:accent5>
          <a:srgbClr val="F7F2D0"/>
        </a:accent5>
        <a:accent6>
          <a:srgbClr val="93AEDE"/>
        </a:accent6>
        <a:hlink>
          <a:srgbClr val="FAE1D3"/>
        </a:hlink>
        <a:folHlink>
          <a:srgbClr val="D5F7D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0F4A3"/>
        </a:accent1>
        <a:accent2>
          <a:srgbClr val="F5D7A0"/>
        </a:accent2>
        <a:accent3>
          <a:srgbClr val="FFFFFF"/>
        </a:accent3>
        <a:accent4>
          <a:srgbClr val="000000"/>
        </a:accent4>
        <a:accent5>
          <a:srgbClr val="EDF8CE"/>
        </a:accent5>
        <a:accent6>
          <a:srgbClr val="DEC391"/>
        </a:accent6>
        <a:hlink>
          <a:srgbClr val="CEDEFD"/>
        </a:hlink>
        <a:folHlink>
          <a:srgbClr val="FCCE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ind_0106_slide</Template>
  <TotalTime>7559</TotalTime>
  <Words>2550</Words>
  <Application>Microsoft Office PowerPoint</Application>
  <PresentationFormat>On-screen Show (4:3)</PresentationFormat>
  <Paragraphs>289</Paragraphs>
  <Slides>62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Arial</vt:lpstr>
      <vt:lpstr>B Nazanin</vt:lpstr>
      <vt:lpstr>Tahoma</vt:lpstr>
      <vt:lpstr>Times New Roman</vt:lpstr>
      <vt:lpstr>Trebuchet MS</vt:lpstr>
      <vt:lpstr>Wingdings</vt:lpstr>
      <vt:lpstr>ind_0106_slide</vt:lpstr>
      <vt:lpstr>1_Default Design</vt:lpstr>
      <vt:lpstr>Acetaminophen &amp; NSAID</vt:lpstr>
      <vt:lpstr>PowerPoint Presentation</vt:lpstr>
      <vt:lpstr>PowerPoint Presentation</vt:lpstr>
      <vt:lpstr>Introduction </vt:lpstr>
      <vt:lpstr>Introduction </vt:lpstr>
      <vt:lpstr>Introduction </vt:lpstr>
      <vt:lpstr>Pain Classification </vt:lpstr>
      <vt:lpstr>PowerPoint Presentation</vt:lpstr>
      <vt:lpstr>PowerPoint Presentation</vt:lpstr>
      <vt:lpstr>Acetaminophen &amp; NSAIDs</vt:lpstr>
      <vt:lpstr>The Current COX Concept</vt:lpstr>
      <vt:lpstr>The Current COX Concept</vt:lpstr>
      <vt:lpstr>Acetaminophen</vt:lpstr>
      <vt:lpstr>Acetaminophen</vt:lpstr>
      <vt:lpstr>Acetaminophen</vt:lpstr>
      <vt:lpstr>NSAIDs</vt:lpstr>
      <vt:lpstr>NSAIDs</vt:lpstr>
      <vt:lpstr>NSAIDs</vt:lpstr>
      <vt:lpstr>GI Safety of NSAIDs</vt:lpstr>
      <vt:lpstr>NSAIDs</vt:lpstr>
      <vt:lpstr>NSAIDs</vt:lpstr>
      <vt:lpstr>COX-2 HYPOTHESIS Inhibition of COX-2 will reduce inflammation without causing gastrointestinal ulcers and ulcer complication</vt:lpstr>
      <vt:lpstr>PowerPoint Presentation</vt:lpstr>
      <vt:lpstr>PowerPoint Presentation</vt:lpstr>
      <vt:lpstr>NSAIDs</vt:lpstr>
      <vt:lpstr>PowerPoint Presentation</vt:lpstr>
      <vt:lpstr>NSAIDs</vt:lpstr>
      <vt:lpstr>PowerPoint Presentation</vt:lpstr>
      <vt:lpstr>CV Safety of NSAIDs</vt:lpstr>
      <vt:lpstr>NSAIDs</vt:lpstr>
      <vt:lpstr>PowerPoint Presentation</vt:lpstr>
      <vt:lpstr>NSAIDs</vt:lpstr>
      <vt:lpstr>NSAIDs</vt:lpstr>
      <vt:lpstr>PowerPoint Presentation</vt:lpstr>
      <vt:lpstr>NSAIDs</vt:lpstr>
      <vt:lpstr>PowerPoint Presentation</vt:lpstr>
      <vt:lpstr>PowerPoint Presentation</vt:lpstr>
      <vt:lpstr>PowerPoint Presentation</vt:lpstr>
      <vt:lpstr>NSAIDs</vt:lpstr>
      <vt:lpstr>PowerPoint Presentation</vt:lpstr>
      <vt:lpstr>NSAIDs</vt:lpstr>
      <vt:lpstr>NSAIDs</vt:lpstr>
      <vt:lpstr>NSAIDs</vt:lpstr>
      <vt:lpstr>PowerPoint Presentation</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TOPICAL THERAPY</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Majid Mokhtari</dc:creator>
  <cp:lastModifiedBy>Maryam</cp:lastModifiedBy>
  <cp:revision>458</cp:revision>
  <dcterms:created xsi:type="dcterms:W3CDTF">2008-11-05T20:13:07Z</dcterms:created>
  <dcterms:modified xsi:type="dcterms:W3CDTF">2018-08-13T08:45:40Z</dcterms:modified>
</cp:coreProperties>
</file>